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7"/>
  </p:notesMasterIdLst>
  <p:sldIdLst>
    <p:sldId id="256" r:id="rId2"/>
    <p:sldId id="258" r:id="rId3"/>
    <p:sldId id="257" r:id="rId4"/>
    <p:sldId id="259" r:id="rId5"/>
    <p:sldId id="260" r:id="rId6"/>
    <p:sldId id="261" r:id="rId7"/>
    <p:sldId id="265" r:id="rId8"/>
    <p:sldId id="263" r:id="rId9"/>
    <p:sldId id="264" r:id="rId10"/>
    <p:sldId id="266" r:id="rId11"/>
    <p:sldId id="280" r:id="rId12"/>
    <p:sldId id="281" r:id="rId13"/>
    <p:sldId id="262" r:id="rId14"/>
    <p:sldId id="278" r:id="rId15"/>
    <p:sldId id="267" r:id="rId16"/>
    <p:sldId id="270" r:id="rId17"/>
    <p:sldId id="271" r:id="rId18"/>
    <p:sldId id="269" r:id="rId19"/>
    <p:sldId id="272" r:id="rId20"/>
    <p:sldId id="273" r:id="rId21"/>
    <p:sldId id="274" r:id="rId22"/>
    <p:sldId id="277" r:id="rId23"/>
    <p:sldId id="275" r:id="rId24"/>
    <p:sldId id="279" r:id="rId25"/>
    <p:sldId id="276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10EF5ACE-3498-4B91-AEB3-26E69A87CDE1}">
          <p14:sldIdLst>
            <p14:sldId id="256"/>
            <p14:sldId id="258"/>
            <p14:sldId id="257"/>
            <p14:sldId id="259"/>
            <p14:sldId id="260"/>
            <p14:sldId id="261"/>
            <p14:sldId id="265"/>
            <p14:sldId id="263"/>
            <p14:sldId id="264"/>
            <p14:sldId id="266"/>
            <p14:sldId id="280"/>
            <p14:sldId id="281"/>
            <p14:sldId id="262"/>
            <p14:sldId id="278"/>
            <p14:sldId id="267"/>
            <p14:sldId id="270"/>
            <p14:sldId id="271"/>
            <p14:sldId id="269"/>
            <p14:sldId id="272"/>
            <p14:sldId id="273"/>
            <p14:sldId id="274"/>
            <p14:sldId id="277"/>
            <p14:sldId id="275"/>
            <p14:sldId id="279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аниил Рязанов" initials="ДР" lastIdx="5" clrIdx="0">
    <p:extLst>
      <p:ext uri="{19B8F6BF-5375-455C-9EA6-DF929625EA0E}">
        <p15:presenceInfo xmlns:p15="http://schemas.microsoft.com/office/powerpoint/2012/main" userId="ffe94a66ca815b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8C9F"/>
    <a:srgbClr val="5C96A9"/>
    <a:srgbClr val="76A6B9"/>
    <a:srgbClr val="000C1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4657" autoAdjust="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E1ACB-0C78-4B3C-B583-63F1615840A9}" type="datetimeFigureOut">
              <a:rPr lang="ru-RU" smtClean="0"/>
              <a:t>05.03.2024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4A4B4C-F1AB-4566-800F-DCE58AA7E0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3734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Презентация для краткого представления проекта </a:t>
            </a:r>
            <a:r>
              <a:rPr lang="en-US" dirty="0"/>
              <a:t>Smart Home System.</a:t>
            </a:r>
            <a:r>
              <a:rPr lang="ru-RU" dirty="0"/>
              <a:t> Для подробного ознакомления рекомендуется прочтение документации на </a:t>
            </a:r>
            <a:r>
              <a:rPr lang="ru-RU" dirty="0" err="1"/>
              <a:t>гитхабе</a:t>
            </a:r>
            <a:r>
              <a:rPr lang="ru-RU" dirty="0"/>
              <a:t>: </a:t>
            </a:r>
            <a:r>
              <a:rPr lang="en-US" dirty="0"/>
              <a:t>https://github.com/MrRyabena/SmartHomeSystem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4A4B4C-F1AB-4566-800F-DCE58AA7E0EB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7554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4A4B4C-F1AB-4566-800F-DCE58AA7E0EB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0765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05.03.2024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9226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05.03.2024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4923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05.03.2024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695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05.03.2024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6494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05.03.2024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8553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05.03.2024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5139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05.03.2024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3024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05.03.2024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6004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05.03.2024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6981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05.03.2024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1025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05.03.2024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4682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8FBA2-46D2-4FB1-B98C-7F1EDA543B45}" type="datetimeFigureOut">
              <a:rPr lang="ru-RU" smtClean="0"/>
              <a:t>05.03.2024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583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3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4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gif"/><Relationship Id="rId3" Type="http://schemas.openxmlformats.org/officeDocument/2006/relationships/image" Target="../media/image6.png"/><Relationship Id="rId7" Type="http://schemas.openxmlformats.org/officeDocument/2006/relationships/image" Target="../media/image40.gi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Relationship Id="rId6" Type="http://schemas.openxmlformats.org/officeDocument/2006/relationships/hyperlink" Target="mailto:daniilrazanov82349@gmail.com" TargetMode="External"/><Relationship Id="rId5" Type="http://schemas.openxmlformats.org/officeDocument/2006/relationships/hyperlink" Target="https://t.me/MrRyabena" TargetMode="External"/><Relationship Id="rId4" Type="http://schemas.openxmlformats.org/officeDocument/2006/relationships/hyperlink" Target="https://github.com/MrRyabena/SmartHomeSyste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4.jpe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6000">
              <a:schemeClr val="tx2"/>
            </a:gs>
            <a:gs pos="100000">
              <a:schemeClr val="accent5">
                <a:lumMod val="70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54E626C-4372-4967-99E7-A5734EBFE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813" y="695287"/>
            <a:ext cx="6858000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460BC2-5A50-4D74-AFB0-CBFD70472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724" y="584287"/>
            <a:ext cx="9414551" cy="1141480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Smart Home System</a:t>
            </a:r>
            <a:endParaRPr lang="ru-RU" sz="6600" b="1" dirty="0">
              <a:solidFill>
                <a:schemeClr val="bg1">
                  <a:lumMod val="10000"/>
                  <a:lumOff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37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29000">
              <a:schemeClr val="bg1">
                <a:shade val="63000"/>
                <a:satMod val="12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>
            <a:extLst>
              <a:ext uri="{FF2B5EF4-FFF2-40B4-BE49-F238E27FC236}">
                <a16:creationId xmlns:a16="http://schemas.microsoft.com/office/drawing/2014/main" id="{CDA3E9CB-CB46-4147-B274-63BDB7319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56" y="617620"/>
            <a:ext cx="10905688" cy="4351338"/>
          </a:xfrm>
        </p:spPr>
        <p:txBody>
          <a:bodyPr/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К микроконтроллеру могут подключаться датчики, различные устройства и другие контроллеры.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Микроконтроллер обрабатывает данные и регулирует устройства.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Для взаимодействия с системой и пользователем микроконтроллер связывается с сервером по </a:t>
            </a:r>
            <a:r>
              <a:rPr lang="en-US" dirty="0" err="1"/>
              <a:t>WiFi</a:t>
            </a:r>
            <a:r>
              <a:rPr lang="ru-RU" dirty="0"/>
              <a:t>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8FDD92-E102-45B1-B45D-EBFD57D160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06" y="3238976"/>
            <a:ext cx="10905688" cy="3253899"/>
          </a:xfrm>
          <a:custGeom>
            <a:avLst/>
            <a:gdLst>
              <a:gd name="connsiteX0" fmla="*/ 516442 w 10336953"/>
              <a:gd name="connsiteY0" fmla="*/ 0 h 3098590"/>
              <a:gd name="connsiteX1" fmla="*/ 9820511 w 10336953"/>
              <a:gd name="connsiteY1" fmla="*/ 0 h 3098590"/>
              <a:gd name="connsiteX2" fmla="*/ 10336953 w 10336953"/>
              <a:gd name="connsiteY2" fmla="*/ 516442 h 3098590"/>
              <a:gd name="connsiteX3" fmla="*/ 10336953 w 10336953"/>
              <a:gd name="connsiteY3" fmla="*/ 2582148 h 3098590"/>
              <a:gd name="connsiteX4" fmla="*/ 9820511 w 10336953"/>
              <a:gd name="connsiteY4" fmla="*/ 3098590 h 3098590"/>
              <a:gd name="connsiteX5" fmla="*/ 516442 w 10336953"/>
              <a:gd name="connsiteY5" fmla="*/ 3098590 h 3098590"/>
              <a:gd name="connsiteX6" fmla="*/ 0 w 10336953"/>
              <a:gd name="connsiteY6" fmla="*/ 2582148 h 3098590"/>
              <a:gd name="connsiteX7" fmla="*/ 0 w 10336953"/>
              <a:gd name="connsiteY7" fmla="*/ 516442 h 3098590"/>
              <a:gd name="connsiteX8" fmla="*/ 516442 w 10336953"/>
              <a:gd name="connsiteY8" fmla="*/ 0 h 309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36953" h="3098590">
                <a:moveTo>
                  <a:pt x="516442" y="0"/>
                </a:moveTo>
                <a:lnTo>
                  <a:pt x="9820511" y="0"/>
                </a:lnTo>
                <a:cubicBezTo>
                  <a:pt x="10105734" y="0"/>
                  <a:pt x="10336953" y="231219"/>
                  <a:pt x="10336953" y="516442"/>
                </a:cubicBezTo>
                <a:lnTo>
                  <a:pt x="10336953" y="2582148"/>
                </a:lnTo>
                <a:cubicBezTo>
                  <a:pt x="10336953" y="2867371"/>
                  <a:pt x="10105734" y="3098590"/>
                  <a:pt x="9820511" y="3098590"/>
                </a:cubicBezTo>
                <a:lnTo>
                  <a:pt x="516442" y="3098590"/>
                </a:lnTo>
                <a:cubicBezTo>
                  <a:pt x="231219" y="3098590"/>
                  <a:pt x="0" y="2867371"/>
                  <a:pt x="0" y="2582148"/>
                </a:cubicBezTo>
                <a:lnTo>
                  <a:pt x="0" y="516442"/>
                </a:lnTo>
                <a:cubicBezTo>
                  <a:pt x="0" y="231219"/>
                  <a:pt x="231219" y="0"/>
                  <a:pt x="516442" y="0"/>
                </a:cubicBezTo>
                <a:close/>
              </a:path>
            </a:pathLst>
          </a:custGeom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4811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29000">
              <a:schemeClr val="bg1">
                <a:shade val="63000"/>
                <a:satMod val="12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0" r="14385"/>
          <a:stretch/>
        </p:blipFill>
        <p:spPr>
          <a:xfrm>
            <a:off x="1043709" y="3481397"/>
            <a:ext cx="3519054" cy="3069029"/>
          </a:xfrm>
          <a:custGeom>
            <a:avLst/>
            <a:gdLst>
              <a:gd name="connsiteX0" fmla="*/ 579345 w 3638550"/>
              <a:gd name="connsiteY0" fmla="*/ 0 h 3633087"/>
              <a:gd name="connsiteX1" fmla="*/ 3059205 w 3638550"/>
              <a:gd name="connsiteY1" fmla="*/ 0 h 3633087"/>
              <a:gd name="connsiteX2" fmla="*/ 3154332 w 3638550"/>
              <a:gd name="connsiteY2" fmla="*/ 9590 h 3633087"/>
              <a:gd name="connsiteX3" fmla="*/ 3626230 w 3638550"/>
              <a:gd name="connsiteY3" fmla="*/ 481488 h 3633087"/>
              <a:gd name="connsiteX4" fmla="*/ 3638550 w 3638550"/>
              <a:gd name="connsiteY4" fmla="*/ 603696 h 3633087"/>
              <a:gd name="connsiteX5" fmla="*/ 3638550 w 3638550"/>
              <a:gd name="connsiteY5" fmla="*/ 3029390 h 3633087"/>
              <a:gd name="connsiteX6" fmla="*/ 3626230 w 3638550"/>
              <a:gd name="connsiteY6" fmla="*/ 3151599 h 3633087"/>
              <a:gd name="connsiteX7" fmla="*/ 3154332 w 3638550"/>
              <a:gd name="connsiteY7" fmla="*/ 3623497 h 3633087"/>
              <a:gd name="connsiteX8" fmla="*/ 3059195 w 3638550"/>
              <a:gd name="connsiteY8" fmla="*/ 3633087 h 3633087"/>
              <a:gd name="connsiteX9" fmla="*/ 579355 w 3638550"/>
              <a:gd name="connsiteY9" fmla="*/ 3633087 h 3633087"/>
              <a:gd name="connsiteX10" fmla="*/ 484218 w 3638550"/>
              <a:gd name="connsiteY10" fmla="*/ 3623497 h 3633087"/>
              <a:gd name="connsiteX11" fmla="*/ 12320 w 3638550"/>
              <a:gd name="connsiteY11" fmla="*/ 3151599 h 3633087"/>
              <a:gd name="connsiteX12" fmla="*/ 0 w 3638550"/>
              <a:gd name="connsiteY12" fmla="*/ 3029390 h 3633087"/>
              <a:gd name="connsiteX13" fmla="*/ 0 w 3638550"/>
              <a:gd name="connsiteY13" fmla="*/ 603696 h 3633087"/>
              <a:gd name="connsiteX14" fmla="*/ 12320 w 3638550"/>
              <a:gd name="connsiteY14" fmla="*/ 481488 h 3633087"/>
              <a:gd name="connsiteX15" fmla="*/ 484218 w 3638550"/>
              <a:gd name="connsiteY15" fmla="*/ 9590 h 363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8550" h="3633087">
                <a:moveTo>
                  <a:pt x="579345" y="0"/>
                </a:moveTo>
                <a:lnTo>
                  <a:pt x="3059205" y="0"/>
                </a:lnTo>
                <a:lnTo>
                  <a:pt x="3154332" y="9590"/>
                </a:lnTo>
                <a:cubicBezTo>
                  <a:pt x="3391198" y="58060"/>
                  <a:pt x="3577761" y="244622"/>
                  <a:pt x="3626230" y="481488"/>
                </a:cubicBezTo>
                <a:lnTo>
                  <a:pt x="3638550" y="603696"/>
                </a:lnTo>
                <a:lnTo>
                  <a:pt x="3638550" y="3029390"/>
                </a:lnTo>
                <a:lnTo>
                  <a:pt x="3626230" y="3151599"/>
                </a:lnTo>
                <a:cubicBezTo>
                  <a:pt x="3577761" y="3388464"/>
                  <a:pt x="3391198" y="3575027"/>
                  <a:pt x="3154332" y="3623497"/>
                </a:cubicBezTo>
                <a:lnTo>
                  <a:pt x="3059195" y="3633087"/>
                </a:lnTo>
                <a:lnTo>
                  <a:pt x="579355" y="3633087"/>
                </a:lnTo>
                <a:lnTo>
                  <a:pt x="484218" y="3623497"/>
                </a:lnTo>
                <a:cubicBezTo>
                  <a:pt x="247352" y="3575027"/>
                  <a:pt x="60790" y="3388464"/>
                  <a:pt x="12320" y="3151599"/>
                </a:cubicBezTo>
                <a:lnTo>
                  <a:pt x="0" y="3029390"/>
                </a:lnTo>
                <a:lnTo>
                  <a:pt x="0" y="603696"/>
                </a:lnTo>
                <a:lnTo>
                  <a:pt x="12320" y="481488"/>
                </a:lnTo>
                <a:cubicBezTo>
                  <a:pt x="60790" y="244622"/>
                  <a:pt x="247352" y="58060"/>
                  <a:pt x="484218" y="9590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09" y="372197"/>
            <a:ext cx="10363200" cy="2714625"/>
          </a:xfrm>
          <a:custGeom>
            <a:avLst/>
            <a:gdLst>
              <a:gd name="connsiteX0" fmla="*/ 516442 w 10336953"/>
              <a:gd name="connsiteY0" fmla="*/ 0 h 3098590"/>
              <a:gd name="connsiteX1" fmla="*/ 9820511 w 10336953"/>
              <a:gd name="connsiteY1" fmla="*/ 0 h 3098590"/>
              <a:gd name="connsiteX2" fmla="*/ 10336953 w 10336953"/>
              <a:gd name="connsiteY2" fmla="*/ 516442 h 3098590"/>
              <a:gd name="connsiteX3" fmla="*/ 10336953 w 10336953"/>
              <a:gd name="connsiteY3" fmla="*/ 2582148 h 3098590"/>
              <a:gd name="connsiteX4" fmla="*/ 9820511 w 10336953"/>
              <a:gd name="connsiteY4" fmla="*/ 3098590 h 3098590"/>
              <a:gd name="connsiteX5" fmla="*/ 516442 w 10336953"/>
              <a:gd name="connsiteY5" fmla="*/ 3098590 h 3098590"/>
              <a:gd name="connsiteX6" fmla="*/ 0 w 10336953"/>
              <a:gd name="connsiteY6" fmla="*/ 2582148 h 3098590"/>
              <a:gd name="connsiteX7" fmla="*/ 0 w 10336953"/>
              <a:gd name="connsiteY7" fmla="*/ 516442 h 3098590"/>
              <a:gd name="connsiteX8" fmla="*/ 516442 w 10336953"/>
              <a:gd name="connsiteY8" fmla="*/ 0 h 309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36953" h="3098590">
                <a:moveTo>
                  <a:pt x="516442" y="0"/>
                </a:moveTo>
                <a:lnTo>
                  <a:pt x="9820511" y="0"/>
                </a:lnTo>
                <a:cubicBezTo>
                  <a:pt x="10105734" y="0"/>
                  <a:pt x="10336953" y="231219"/>
                  <a:pt x="10336953" y="516442"/>
                </a:cubicBezTo>
                <a:lnTo>
                  <a:pt x="10336953" y="2582148"/>
                </a:lnTo>
                <a:cubicBezTo>
                  <a:pt x="10336953" y="2867371"/>
                  <a:pt x="10105734" y="3098590"/>
                  <a:pt x="9820511" y="3098590"/>
                </a:cubicBezTo>
                <a:lnTo>
                  <a:pt x="516442" y="3098590"/>
                </a:lnTo>
                <a:cubicBezTo>
                  <a:pt x="231219" y="3098590"/>
                  <a:pt x="0" y="2867371"/>
                  <a:pt x="0" y="2582148"/>
                </a:cubicBezTo>
                <a:lnTo>
                  <a:pt x="0" y="516442"/>
                </a:lnTo>
                <a:cubicBezTo>
                  <a:pt x="0" y="231219"/>
                  <a:pt x="231219" y="0"/>
                  <a:pt x="516442" y="0"/>
                </a:cubicBezTo>
                <a:close/>
              </a:path>
            </a:pathLst>
          </a:custGeom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302" y="3481397"/>
            <a:ext cx="3494607" cy="3069029"/>
          </a:xfrm>
          <a:custGeom>
            <a:avLst/>
            <a:gdLst>
              <a:gd name="connsiteX0" fmla="*/ 579345 w 3638550"/>
              <a:gd name="connsiteY0" fmla="*/ 0 h 3633087"/>
              <a:gd name="connsiteX1" fmla="*/ 3059205 w 3638550"/>
              <a:gd name="connsiteY1" fmla="*/ 0 h 3633087"/>
              <a:gd name="connsiteX2" fmla="*/ 3154332 w 3638550"/>
              <a:gd name="connsiteY2" fmla="*/ 9590 h 3633087"/>
              <a:gd name="connsiteX3" fmla="*/ 3626230 w 3638550"/>
              <a:gd name="connsiteY3" fmla="*/ 481488 h 3633087"/>
              <a:gd name="connsiteX4" fmla="*/ 3638550 w 3638550"/>
              <a:gd name="connsiteY4" fmla="*/ 603696 h 3633087"/>
              <a:gd name="connsiteX5" fmla="*/ 3638550 w 3638550"/>
              <a:gd name="connsiteY5" fmla="*/ 3029390 h 3633087"/>
              <a:gd name="connsiteX6" fmla="*/ 3626230 w 3638550"/>
              <a:gd name="connsiteY6" fmla="*/ 3151599 h 3633087"/>
              <a:gd name="connsiteX7" fmla="*/ 3154332 w 3638550"/>
              <a:gd name="connsiteY7" fmla="*/ 3623497 h 3633087"/>
              <a:gd name="connsiteX8" fmla="*/ 3059195 w 3638550"/>
              <a:gd name="connsiteY8" fmla="*/ 3633087 h 3633087"/>
              <a:gd name="connsiteX9" fmla="*/ 579355 w 3638550"/>
              <a:gd name="connsiteY9" fmla="*/ 3633087 h 3633087"/>
              <a:gd name="connsiteX10" fmla="*/ 484218 w 3638550"/>
              <a:gd name="connsiteY10" fmla="*/ 3623497 h 3633087"/>
              <a:gd name="connsiteX11" fmla="*/ 12320 w 3638550"/>
              <a:gd name="connsiteY11" fmla="*/ 3151599 h 3633087"/>
              <a:gd name="connsiteX12" fmla="*/ 0 w 3638550"/>
              <a:gd name="connsiteY12" fmla="*/ 3029390 h 3633087"/>
              <a:gd name="connsiteX13" fmla="*/ 0 w 3638550"/>
              <a:gd name="connsiteY13" fmla="*/ 603696 h 3633087"/>
              <a:gd name="connsiteX14" fmla="*/ 12320 w 3638550"/>
              <a:gd name="connsiteY14" fmla="*/ 481488 h 3633087"/>
              <a:gd name="connsiteX15" fmla="*/ 484218 w 3638550"/>
              <a:gd name="connsiteY15" fmla="*/ 9590 h 363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8550" h="3633087">
                <a:moveTo>
                  <a:pt x="579345" y="0"/>
                </a:moveTo>
                <a:lnTo>
                  <a:pt x="3059205" y="0"/>
                </a:lnTo>
                <a:lnTo>
                  <a:pt x="3154332" y="9590"/>
                </a:lnTo>
                <a:cubicBezTo>
                  <a:pt x="3391198" y="58060"/>
                  <a:pt x="3577761" y="244622"/>
                  <a:pt x="3626230" y="481488"/>
                </a:cubicBezTo>
                <a:lnTo>
                  <a:pt x="3638550" y="603696"/>
                </a:lnTo>
                <a:lnTo>
                  <a:pt x="3638550" y="3029390"/>
                </a:lnTo>
                <a:lnTo>
                  <a:pt x="3626230" y="3151599"/>
                </a:lnTo>
                <a:cubicBezTo>
                  <a:pt x="3577761" y="3388464"/>
                  <a:pt x="3391198" y="3575027"/>
                  <a:pt x="3154332" y="3623497"/>
                </a:cubicBezTo>
                <a:lnTo>
                  <a:pt x="3059195" y="3633087"/>
                </a:lnTo>
                <a:lnTo>
                  <a:pt x="579355" y="3633087"/>
                </a:lnTo>
                <a:lnTo>
                  <a:pt x="484218" y="3623497"/>
                </a:lnTo>
                <a:cubicBezTo>
                  <a:pt x="247352" y="3575027"/>
                  <a:pt x="60790" y="3388464"/>
                  <a:pt x="12320" y="3151599"/>
                </a:cubicBezTo>
                <a:lnTo>
                  <a:pt x="0" y="3029390"/>
                </a:lnTo>
                <a:lnTo>
                  <a:pt x="0" y="603696"/>
                </a:lnTo>
                <a:lnTo>
                  <a:pt x="12320" y="481488"/>
                </a:lnTo>
                <a:cubicBezTo>
                  <a:pt x="60790" y="244622"/>
                  <a:pt x="247352" y="58060"/>
                  <a:pt x="484218" y="9590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761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96000">
              <a:schemeClr val="bg1">
                <a:shade val="63000"/>
                <a:satMod val="12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ttps://static.vecteezy.com/system/resources/previews/017/584/532/original/arduino-sensor-module-gyroscope-touch-soil-ultrasonic-ir-microcontroller-sensor-interface-plc-industrial-component-isometric-isolated-illustration-cartoon-vecto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959" y="542539"/>
            <a:ext cx="7142481" cy="5713985"/>
          </a:xfrm>
          <a:custGeom>
            <a:avLst/>
            <a:gdLst>
              <a:gd name="connsiteX0" fmla="*/ 579345 w 3638550"/>
              <a:gd name="connsiteY0" fmla="*/ 0 h 3633087"/>
              <a:gd name="connsiteX1" fmla="*/ 3059205 w 3638550"/>
              <a:gd name="connsiteY1" fmla="*/ 0 h 3633087"/>
              <a:gd name="connsiteX2" fmla="*/ 3154332 w 3638550"/>
              <a:gd name="connsiteY2" fmla="*/ 9590 h 3633087"/>
              <a:gd name="connsiteX3" fmla="*/ 3626230 w 3638550"/>
              <a:gd name="connsiteY3" fmla="*/ 481488 h 3633087"/>
              <a:gd name="connsiteX4" fmla="*/ 3638550 w 3638550"/>
              <a:gd name="connsiteY4" fmla="*/ 603696 h 3633087"/>
              <a:gd name="connsiteX5" fmla="*/ 3638550 w 3638550"/>
              <a:gd name="connsiteY5" fmla="*/ 3029390 h 3633087"/>
              <a:gd name="connsiteX6" fmla="*/ 3626230 w 3638550"/>
              <a:gd name="connsiteY6" fmla="*/ 3151599 h 3633087"/>
              <a:gd name="connsiteX7" fmla="*/ 3154332 w 3638550"/>
              <a:gd name="connsiteY7" fmla="*/ 3623497 h 3633087"/>
              <a:gd name="connsiteX8" fmla="*/ 3059195 w 3638550"/>
              <a:gd name="connsiteY8" fmla="*/ 3633087 h 3633087"/>
              <a:gd name="connsiteX9" fmla="*/ 579355 w 3638550"/>
              <a:gd name="connsiteY9" fmla="*/ 3633087 h 3633087"/>
              <a:gd name="connsiteX10" fmla="*/ 484218 w 3638550"/>
              <a:gd name="connsiteY10" fmla="*/ 3623497 h 3633087"/>
              <a:gd name="connsiteX11" fmla="*/ 12320 w 3638550"/>
              <a:gd name="connsiteY11" fmla="*/ 3151599 h 3633087"/>
              <a:gd name="connsiteX12" fmla="*/ 0 w 3638550"/>
              <a:gd name="connsiteY12" fmla="*/ 3029390 h 3633087"/>
              <a:gd name="connsiteX13" fmla="*/ 0 w 3638550"/>
              <a:gd name="connsiteY13" fmla="*/ 603696 h 3633087"/>
              <a:gd name="connsiteX14" fmla="*/ 12320 w 3638550"/>
              <a:gd name="connsiteY14" fmla="*/ 481488 h 3633087"/>
              <a:gd name="connsiteX15" fmla="*/ 484218 w 3638550"/>
              <a:gd name="connsiteY15" fmla="*/ 9590 h 363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8550" h="3633087">
                <a:moveTo>
                  <a:pt x="579345" y="0"/>
                </a:moveTo>
                <a:lnTo>
                  <a:pt x="3059205" y="0"/>
                </a:lnTo>
                <a:lnTo>
                  <a:pt x="3154332" y="9590"/>
                </a:lnTo>
                <a:cubicBezTo>
                  <a:pt x="3391198" y="58060"/>
                  <a:pt x="3577761" y="244622"/>
                  <a:pt x="3626230" y="481488"/>
                </a:cubicBezTo>
                <a:lnTo>
                  <a:pt x="3638550" y="603696"/>
                </a:lnTo>
                <a:lnTo>
                  <a:pt x="3638550" y="3029390"/>
                </a:lnTo>
                <a:lnTo>
                  <a:pt x="3626230" y="3151599"/>
                </a:lnTo>
                <a:cubicBezTo>
                  <a:pt x="3577761" y="3388464"/>
                  <a:pt x="3391198" y="3575027"/>
                  <a:pt x="3154332" y="3623497"/>
                </a:cubicBezTo>
                <a:lnTo>
                  <a:pt x="3059195" y="3633087"/>
                </a:lnTo>
                <a:lnTo>
                  <a:pt x="579355" y="3633087"/>
                </a:lnTo>
                <a:lnTo>
                  <a:pt x="484218" y="3623497"/>
                </a:lnTo>
                <a:cubicBezTo>
                  <a:pt x="247352" y="3575027"/>
                  <a:pt x="60790" y="3388464"/>
                  <a:pt x="12320" y="3151599"/>
                </a:cubicBezTo>
                <a:lnTo>
                  <a:pt x="0" y="3029390"/>
                </a:lnTo>
                <a:lnTo>
                  <a:pt x="0" y="603696"/>
                </a:lnTo>
                <a:lnTo>
                  <a:pt x="12320" y="481488"/>
                </a:lnTo>
                <a:cubicBezTo>
                  <a:pt x="60790" y="244622"/>
                  <a:pt x="247352" y="58060"/>
                  <a:pt x="484218" y="9590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345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14000">
              <a:schemeClr val="bg1">
                <a:shade val="63000"/>
                <a:satMod val="120000"/>
                <a:lumMod val="96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D9B325C-3955-4F81-8718-1710957CD1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4000" r="90000">
                        <a14:foregroundMark x1="45100" y1="64925" x2="80200" y2="55373"/>
                        <a14:foregroundMark x1="11100" y1="58731" x2="10400" y2="53955"/>
                        <a14:foregroundMark x1="4900" y1="55149" x2="4900" y2="55149"/>
                        <a14:foregroundMark x1="4000" y1="55000" x2="4000" y2="55000"/>
                        <a14:foregroundMark x1="39700" y1="65746" x2="46300" y2="61791"/>
                        <a14:foregroundMark x1="40400" y1="71343" x2="46900" y2="67612"/>
                        <a14:foregroundMark x1="45200" y1="67910" x2="84600" y2="57090"/>
                        <a14:foregroundMark x1="71000" y1="54627" x2="76300" y2="51493"/>
                        <a14:foregroundMark x1="72900" y1="54104" x2="80200" y2="53284"/>
                        <a14:backgroundMark x1="32400" y1="29552" x2="35500" y2="29179"/>
                        <a14:backgroundMark x1="33000" y1="29552" x2="54300" y2="22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3" t="12851" r="4495" b="16325"/>
          <a:stretch/>
        </p:blipFill>
        <p:spPr bwMode="auto">
          <a:xfrm>
            <a:off x="836926" y="681037"/>
            <a:ext cx="2144861" cy="2140725"/>
          </a:xfrm>
          <a:custGeom>
            <a:avLst/>
            <a:gdLst>
              <a:gd name="connsiteX0" fmla="*/ 274375 w 1666907"/>
              <a:gd name="connsiteY0" fmla="*/ 0 h 1646218"/>
              <a:gd name="connsiteX1" fmla="*/ 1392532 w 1666907"/>
              <a:gd name="connsiteY1" fmla="*/ 0 h 1646218"/>
              <a:gd name="connsiteX2" fmla="*/ 1666907 w 1666907"/>
              <a:gd name="connsiteY2" fmla="*/ 274375 h 1646218"/>
              <a:gd name="connsiteX3" fmla="*/ 1666907 w 1666907"/>
              <a:gd name="connsiteY3" fmla="*/ 1371843 h 1646218"/>
              <a:gd name="connsiteX4" fmla="*/ 1392532 w 1666907"/>
              <a:gd name="connsiteY4" fmla="*/ 1646218 h 1646218"/>
              <a:gd name="connsiteX5" fmla="*/ 274375 w 1666907"/>
              <a:gd name="connsiteY5" fmla="*/ 1646218 h 1646218"/>
              <a:gd name="connsiteX6" fmla="*/ 0 w 1666907"/>
              <a:gd name="connsiteY6" fmla="*/ 1371843 h 1646218"/>
              <a:gd name="connsiteX7" fmla="*/ 0 w 1666907"/>
              <a:gd name="connsiteY7" fmla="*/ 274375 h 1646218"/>
              <a:gd name="connsiteX8" fmla="*/ 274375 w 1666907"/>
              <a:gd name="connsiteY8" fmla="*/ 0 h 164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66907" h="1646218">
                <a:moveTo>
                  <a:pt x="274375" y="0"/>
                </a:moveTo>
                <a:lnTo>
                  <a:pt x="1392532" y="0"/>
                </a:lnTo>
                <a:cubicBezTo>
                  <a:pt x="1544065" y="0"/>
                  <a:pt x="1666907" y="122842"/>
                  <a:pt x="1666907" y="274375"/>
                </a:cubicBezTo>
                <a:lnTo>
                  <a:pt x="1666907" y="1371843"/>
                </a:lnTo>
                <a:cubicBezTo>
                  <a:pt x="1666907" y="1523376"/>
                  <a:pt x="1544065" y="1646218"/>
                  <a:pt x="1392532" y="1646218"/>
                </a:cubicBezTo>
                <a:lnTo>
                  <a:pt x="274375" y="1646218"/>
                </a:lnTo>
                <a:cubicBezTo>
                  <a:pt x="122842" y="1646218"/>
                  <a:pt x="0" y="1523376"/>
                  <a:pt x="0" y="1371843"/>
                </a:cubicBezTo>
                <a:lnTo>
                  <a:pt x="0" y="274375"/>
                </a:lnTo>
                <a:cubicBezTo>
                  <a:pt x="0" y="122842"/>
                  <a:pt x="122842" y="0"/>
                  <a:pt x="274375" y="0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B05A2B9-38DB-4235-B855-85F096057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4830" r="8303" b="12382"/>
          <a:stretch/>
        </p:blipFill>
        <p:spPr bwMode="auto">
          <a:xfrm>
            <a:off x="9210213" y="681037"/>
            <a:ext cx="2046240" cy="2144862"/>
          </a:xfrm>
          <a:custGeom>
            <a:avLst/>
            <a:gdLst>
              <a:gd name="connsiteX0" fmla="*/ 357484 w 2144862"/>
              <a:gd name="connsiteY0" fmla="*/ 0 h 2144862"/>
              <a:gd name="connsiteX1" fmla="*/ 1787378 w 2144862"/>
              <a:gd name="connsiteY1" fmla="*/ 0 h 2144862"/>
              <a:gd name="connsiteX2" fmla="*/ 2144862 w 2144862"/>
              <a:gd name="connsiteY2" fmla="*/ 357484 h 2144862"/>
              <a:gd name="connsiteX3" fmla="*/ 2144862 w 2144862"/>
              <a:gd name="connsiteY3" fmla="*/ 1787378 h 2144862"/>
              <a:gd name="connsiteX4" fmla="*/ 1787378 w 2144862"/>
              <a:gd name="connsiteY4" fmla="*/ 2144862 h 2144862"/>
              <a:gd name="connsiteX5" fmla="*/ 357484 w 2144862"/>
              <a:gd name="connsiteY5" fmla="*/ 2144862 h 2144862"/>
              <a:gd name="connsiteX6" fmla="*/ 0 w 2144862"/>
              <a:gd name="connsiteY6" fmla="*/ 1787378 h 2144862"/>
              <a:gd name="connsiteX7" fmla="*/ 0 w 2144862"/>
              <a:gd name="connsiteY7" fmla="*/ 357484 h 2144862"/>
              <a:gd name="connsiteX8" fmla="*/ 357484 w 2144862"/>
              <a:gd name="connsiteY8" fmla="*/ 0 h 2144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4862" h="2144862">
                <a:moveTo>
                  <a:pt x="357484" y="0"/>
                </a:moveTo>
                <a:lnTo>
                  <a:pt x="1787378" y="0"/>
                </a:lnTo>
                <a:cubicBezTo>
                  <a:pt x="1984811" y="0"/>
                  <a:pt x="2144862" y="160051"/>
                  <a:pt x="2144862" y="357484"/>
                </a:cubicBezTo>
                <a:lnTo>
                  <a:pt x="2144862" y="1787378"/>
                </a:lnTo>
                <a:cubicBezTo>
                  <a:pt x="2144862" y="1984811"/>
                  <a:pt x="1984811" y="2144862"/>
                  <a:pt x="1787378" y="2144862"/>
                </a:cubicBezTo>
                <a:lnTo>
                  <a:pt x="357484" y="2144862"/>
                </a:lnTo>
                <a:cubicBezTo>
                  <a:pt x="160051" y="2144862"/>
                  <a:pt x="0" y="1984811"/>
                  <a:pt x="0" y="1787378"/>
                </a:cubicBezTo>
                <a:lnTo>
                  <a:pt x="0" y="357484"/>
                </a:lnTo>
                <a:cubicBezTo>
                  <a:pt x="0" y="160051"/>
                  <a:pt x="160051" y="0"/>
                  <a:pt x="357484" y="0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FFA6FC8E-F0F0-4051-8047-6E3A6AACF670}"/>
              </a:ext>
            </a:extLst>
          </p:cNvPr>
          <p:cNvSpPr/>
          <p:nvPr/>
        </p:nvSpPr>
        <p:spPr>
          <a:xfrm>
            <a:off x="3262772" y="1543305"/>
            <a:ext cx="1438275" cy="403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Стрелка: вправо 27">
            <a:extLst>
              <a:ext uri="{FF2B5EF4-FFF2-40B4-BE49-F238E27FC236}">
                <a16:creationId xmlns:a16="http://schemas.microsoft.com/office/drawing/2014/main" id="{EE4287AF-B15E-4BC3-9323-7DF27A8434C3}"/>
              </a:ext>
            </a:extLst>
          </p:cNvPr>
          <p:cNvSpPr/>
          <p:nvPr/>
        </p:nvSpPr>
        <p:spPr>
          <a:xfrm>
            <a:off x="7490953" y="1543305"/>
            <a:ext cx="1438275" cy="403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EE0B43-09CD-4316-8CD7-FBBDEDB67BF5}"/>
              </a:ext>
            </a:extLst>
          </p:cNvPr>
          <p:cNvSpPr txBox="1"/>
          <p:nvPr/>
        </p:nvSpPr>
        <p:spPr>
          <a:xfrm>
            <a:off x="503490" y="3028890"/>
            <a:ext cx="2811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tx2">
                    <a:lumMod val="50000"/>
                  </a:schemeClr>
                </a:solidFill>
              </a:rPr>
              <a:t>Датчик углекислого газа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524121-3597-43BC-8F48-83E585C8BFDA}"/>
              </a:ext>
            </a:extLst>
          </p:cNvPr>
          <p:cNvSpPr txBox="1"/>
          <p:nvPr/>
        </p:nvSpPr>
        <p:spPr>
          <a:xfrm>
            <a:off x="8990050" y="3028890"/>
            <a:ext cx="2486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tx2">
                    <a:lumMod val="50000"/>
                  </a:schemeClr>
                </a:solidFill>
              </a:rPr>
              <a:t>Вытяжка включается автоматически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4AA97112-F79B-4BB1-A41F-27E2C14D5240}"/>
              </a:ext>
            </a:extLst>
          </p:cNvPr>
          <p:cNvGrpSpPr/>
          <p:nvPr/>
        </p:nvGrpSpPr>
        <p:grpSpPr>
          <a:xfrm>
            <a:off x="836926" y="3704067"/>
            <a:ext cx="2202316" cy="2711785"/>
            <a:chOff x="4994842" y="3243379"/>
            <a:chExt cx="2202316" cy="2711785"/>
          </a:xfrm>
        </p:grpSpPr>
        <p:pic>
          <p:nvPicPr>
            <p:cNvPr id="5136" name="Picture 16">
              <a:extLst>
                <a:ext uri="{FF2B5EF4-FFF2-40B4-BE49-F238E27FC236}">
                  <a16:creationId xmlns:a16="http://schemas.microsoft.com/office/drawing/2014/main" id="{D7F77291-E5D9-48CB-8B17-BAF5A77D13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299" t="-8299" r="-8299" b="-8299"/>
            <a:stretch/>
          </p:blipFill>
          <p:spPr bwMode="auto">
            <a:xfrm>
              <a:off x="4994842" y="3752850"/>
              <a:ext cx="2202316" cy="2202314"/>
            </a:xfrm>
            <a:custGeom>
              <a:avLst/>
              <a:gdLst>
                <a:gd name="connsiteX0" fmla="*/ 274375 w 1666907"/>
                <a:gd name="connsiteY0" fmla="*/ 0 h 1646218"/>
                <a:gd name="connsiteX1" fmla="*/ 1392532 w 1666907"/>
                <a:gd name="connsiteY1" fmla="*/ 0 h 1646218"/>
                <a:gd name="connsiteX2" fmla="*/ 1666907 w 1666907"/>
                <a:gd name="connsiteY2" fmla="*/ 274375 h 1646218"/>
                <a:gd name="connsiteX3" fmla="*/ 1666907 w 1666907"/>
                <a:gd name="connsiteY3" fmla="*/ 1371843 h 1646218"/>
                <a:gd name="connsiteX4" fmla="*/ 1392532 w 1666907"/>
                <a:gd name="connsiteY4" fmla="*/ 1646218 h 1646218"/>
                <a:gd name="connsiteX5" fmla="*/ 274375 w 1666907"/>
                <a:gd name="connsiteY5" fmla="*/ 1646218 h 1646218"/>
                <a:gd name="connsiteX6" fmla="*/ 0 w 1666907"/>
                <a:gd name="connsiteY6" fmla="*/ 1371843 h 1646218"/>
                <a:gd name="connsiteX7" fmla="*/ 0 w 1666907"/>
                <a:gd name="connsiteY7" fmla="*/ 274375 h 1646218"/>
                <a:gd name="connsiteX8" fmla="*/ 274375 w 1666907"/>
                <a:gd name="connsiteY8" fmla="*/ 0 h 1646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6907" h="1646218">
                  <a:moveTo>
                    <a:pt x="274375" y="0"/>
                  </a:moveTo>
                  <a:lnTo>
                    <a:pt x="1392532" y="0"/>
                  </a:lnTo>
                  <a:cubicBezTo>
                    <a:pt x="1544065" y="0"/>
                    <a:pt x="1666907" y="122842"/>
                    <a:pt x="1666907" y="274375"/>
                  </a:cubicBezTo>
                  <a:lnTo>
                    <a:pt x="1666907" y="1371843"/>
                  </a:lnTo>
                  <a:cubicBezTo>
                    <a:pt x="1666907" y="1523376"/>
                    <a:pt x="1544065" y="1646218"/>
                    <a:pt x="1392532" y="1646218"/>
                  </a:cubicBezTo>
                  <a:lnTo>
                    <a:pt x="274375" y="1646218"/>
                  </a:lnTo>
                  <a:cubicBezTo>
                    <a:pt x="122842" y="1646218"/>
                    <a:pt x="0" y="1523376"/>
                    <a:pt x="0" y="1371843"/>
                  </a:cubicBezTo>
                  <a:lnTo>
                    <a:pt x="0" y="274375"/>
                  </a:lnTo>
                  <a:cubicBezTo>
                    <a:pt x="0" y="122842"/>
                    <a:pt x="122842" y="0"/>
                    <a:pt x="274375" y="0"/>
                  </a:cubicBezTo>
                  <a:close/>
                </a:path>
              </a:pathLst>
            </a:custGeom>
            <a:noFill/>
            <a:ln w="50800">
              <a:solidFill>
                <a:schemeClr val="accent1">
                  <a:shade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E67646A-4060-49F6-8841-F0DC074D2019}"/>
                </a:ext>
              </a:extLst>
            </p:cNvPr>
            <p:cNvSpPr txBox="1"/>
            <p:nvPr/>
          </p:nvSpPr>
          <p:spPr>
            <a:xfrm>
              <a:off x="5582203" y="3243379"/>
              <a:ext cx="9701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solidFill>
                    <a:schemeClr val="tx2">
                      <a:lumMod val="50000"/>
                    </a:schemeClr>
                  </a:solidFill>
                </a:rPr>
                <a:t>Сервер</a:t>
              </a:r>
            </a:p>
          </p:txBody>
        </p:sp>
      </p:grpSp>
      <p:pic>
        <p:nvPicPr>
          <p:cNvPr id="5140" name="Picture 20">
            <a:extLst>
              <a:ext uri="{FF2B5EF4-FFF2-40B4-BE49-F238E27FC236}">
                <a16:creationId xmlns:a16="http://schemas.microsoft.com/office/drawing/2014/main" id="{70CD9D92-959A-4172-84E9-7D789FE05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17034">
            <a:off x="2803859" y="3714159"/>
            <a:ext cx="917826" cy="63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28203CFB-7AB6-4924-BA5D-56C9DD7DCEC8}"/>
              </a:ext>
            </a:extLst>
          </p:cNvPr>
          <p:cNvGrpSpPr/>
          <p:nvPr/>
        </p:nvGrpSpPr>
        <p:grpSpPr>
          <a:xfrm>
            <a:off x="4467348" y="681037"/>
            <a:ext cx="2729810" cy="2806766"/>
            <a:chOff x="4467348" y="681037"/>
            <a:chExt cx="2729810" cy="2806766"/>
          </a:xfrm>
        </p:grpSpPr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95D16123-BA2C-481E-A6A9-3D62D3F686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649" t="-7982" r="-9649" b="-7982"/>
            <a:stretch/>
          </p:blipFill>
          <p:spPr bwMode="auto">
            <a:xfrm>
              <a:off x="4994842" y="681037"/>
              <a:ext cx="2202316" cy="2140724"/>
            </a:xfrm>
            <a:custGeom>
              <a:avLst/>
              <a:gdLst>
                <a:gd name="connsiteX0" fmla="*/ 230704 w 1424020"/>
                <a:gd name="connsiteY0" fmla="*/ 0 h 1384194"/>
                <a:gd name="connsiteX1" fmla="*/ 1193316 w 1424020"/>
                <a:gd name="connsiteY1" fmla="*/ 0 h 1384194"/>
                <a:gd name="connsiteX2" fmla="*/ 1424020 w 1424020"/>
                <a:gd name="connsiteY2" fmla="*/ 230704 h 1384194"/>
                <a:gd name="connsiteX3" fmla="*/ 1424020 w 1424020"/>
                <a:gd name="connsiteY3" fmla="*/ 1153490 h 1384194"/>
                <a:gd name="connsiteX4" fmla="*/ 1193316 w 1424020"/>
                <a:gd name="connsiteY4" fmla="*/ 1384194 h 1384194"/>
                <a:gd name="connsiteX5" fmla="*/ 230704 w 1424020"/>
                <a:gd name="connsiteY5" fmla="*/ 1384194 h 1384194"/>
                <a:gd name="connsiteX6" fmla="*/ 0 w 1424020"/>
                <a:gd name="connsiteY6" fmla="*/ 1153490 h 1384194"/>
                <a:gd name="connsiteX7" fmla="*/ 0 w 1424020"/>
                <a:gd name="connsiteY7" fmla="*/ 230704 h 1384194"/>
                <a:gd name="connsiteX8" fmla="*/ 230704 w 1424020"/>
                <a:gd name="connsiteY8" fmla="*/ 0 h 1384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4020" h="1384194">
                  <a:moveTo>
                    <a:pt x="230704" y="0"/>
                  </a:moveTo>
                  <a:lnTo>
                    <a:pt x="1193316" y="0"/>
                  </a:lnTo>
                  <a:cubicBezTo>
                    <a:pt x="1320730" y="0"/>
                    <a:pt x="1424020" y="103290"/>
                    <a:pt x="1424020" y="230704"/>
                  </a:cubicBezTo>
                  <a:lnTo>
                    <a:pt x="1424020" y="1153490"/>
                  </a:lnTo>
                  <a:cubicBezTo>
                    <a:pt x="1424020" y="1280904"/>
                    <a:pt x="1320730" y="1384194"/>
                    <a:pt x="1193316" y="1384194"/>
                  </a:cubicBezTo>
                  <a:lnTo>
                    <a:pt x="230704" y="1384194"/>
                  </a:lnTo>
                  <a:cubicBezTo>
                    <a:pt x="103290" y="1384194"/>
                    <a:pt x="0" y="1280904"/>
                    <a:pt x="0" y="1153490"/>
                  </a:cubicBezTo>
                  <a:lnTo>
                    <a:pt x="0" y="230704"/>
                  </a:lnTo>
                  <a:cubicBezTo>
                    <a:pt x="0" y="103290"/>
                    <a:pt x="103290" y="0"/>
                    <a:pt x="230704" y="0"/>
                  </a:cubicBezTo>
                  <a:close/>
                </a:path>
              </a:pathLst>
            </a:custGeom>
            <a:noFill/>
            <a:ln w="50800">
              <a:solidFill>
                <a:schemeClr val="accent1">
                  <a:shade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0">
              <a:extLst>
                <a:ext uri="{FF2B5EF4-FFF2-40B4-BE49-F238E27FC236}">
                  <a16:creationId xmlns:a16="http://schemas.microsoft.com/office/drawing/2014/main" id="{C11B95A6-79A3-4A40-9379-72BBB13413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00000">
              <a:off x="4326539" y="2710786"/>
              <a:ext cx="917826" cy="636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Облачко с текстом: прямоугольное со скругленными углами 26">
            <a:extLst>
              <a:ext uri="{FF2B5EF4-FFF2-40B4-BE49-F238E27FC236}">
                <a16:creationId xmlns:a16="http://schemas.microsoft.com/office/drawing/2014/main" id="{E65B9283-80D3-444B-9FC2-29C8CE2AAEDC}"/>
              </a:ext>
            </a:extLst>
          </p:cNvPr>
          <p:cNvSpPr/>
          <p:nvPr/>
        </p:nvSpPr>
        <p:spPr>
          <a:xfrm>
            <a:off x="3811706" y="3578324"/>
            <a:ext cx="3170622" cy="772080"/>
          </a:xfrm>
          <a:prstGeom prst="wedgeRoundRectCallout">
            <a:avLst>
              <a:gd name="adj1" fmla="val -46949"/>
              <a:gd name="adj2" fmla="val 87120"/>
              <a:gd name="adj3" fmla="val 16667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2">
                    <a:lumMod val="50000"/>
                  </a:schemeClr>
                </a:solidFill>
              </a:rPr>
              <a:t>Дома никого нет, можно включать шумные приборы.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66D185-C4F1-4F16-8939-F0E705CB0D9C}"/>
              </a:ext>
            </a:extLst>
          </p:cNvPr>
          <p:cNvSpPr txBox="1"/>
          <p:nvPr/>
        </p:nvSpPr>
        <p:spPr>
          <a:xfrm>
            <a:off x="6096000" y="4960752"/>
            <a:ext cx="5388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Простой пример модуля</a:t>
            </a:r>
          </a:p>
        </p:txBody>
      </p:sp>
    </p:spTree>
    <p:extLst>
      <p:ext uri="{BB962C8B-B14F-4D97-AF65-F5344CB8AC3E}">
        <p14:creationId xmlns:p14="http://schemas.microsoft.com/office/powerpoint/2010/main" val="3761207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3000">
              <a:schemeClr val="tx2"/>
            </a:gs>
            <a:gs pos="39000">
              <a:schemeClr val="tx2"/>
            </a:gs>
            <a:gs pos="100000">
              <a:srgbClr val="4C8C9F"/>
            </a:gs>
            <a:gs pos="4000">
              <a:srgbClr val="5C96A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462B39-3F62-4446-B00B-059F6551C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Пример системы модулей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7EABE48B-2B36-48B1-A7C0-F92F45F79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3" y="1597745"/>
            <a:ext cx="12206625" cy="3662510"/>
          </a:xfrm>
        </p:spPr>
      </p:pic>
    </p:spTree>
    <p:extLst>
      <p:ext uri="{BB962C8B-B14F-4D97-AF65-F5344CB8AC3E}">
        <p14:creationId xmlns:p14="http://schemas.microsoft.com/office/powerpoint/2010/main" val="21107499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rgbClr val="9EBED0"/>
            </a:gs>
            <a:gs pos="100000">
              <a:schemeClr val="bg1"/>
            </a:gs>
            <a:gs pos="100000">
              <a:schemeClr val="tx2">
                <a:lumMod val="75000"/>
              </a:schemeClr>
            </a:gs>
            <a:gs pos="0">
              <a:schemeClr val="tx2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540CD1-59F0-4820-A193-8ED95FBD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Программная реализация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961BC0-A373-4F23-9832-AFBA2068A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Ядро с системной логикой позволяет удобно описывать процессы и организовывать программный код.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Набор инструментов из библиотеки реализует автоматическую конфигурацию и настройку системы, что ускоряет разработку.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15446B-E1F2-4487-9B31-4BB5262AE7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69" y="4001294"/>
            <a:ext cx="11112462" cy="2491884"/>
          </a:xfrm>
          <a:custGeom>
            <a:avLst/>
            <a:gdLst>
              <a:gd name="connsiteX0" fmla="*/ 516442 w 10336953"/>
              <a:gd name="connsiteY0" fmla="*/ 0 h 3098590"/>
              <a:gd name="connsiteX1" fmla="*/ 9820511 w 10336953"/>
              <a:gd name="connsiteY1" fmla="*/ 0 h 3098590"/>
              <a:gd name="connsiteX2" fmla="*/ 10336953 w 10336953"/>
              <a:gd name="connsiteY2" fmla="*/ 516442 h 3098590"/>
              <a:gd name="connsiteX3" fmla="*/ 10336953 w 10336953"/>
              <a:gd name="connsiteY3" fmla="*/ 2582148 h 3098590"/>
              <a:gd name="connsiteX4" fmla="*/ 9820511 w 10336953"/>
              <a:gd name="connsiteY4" fmla="*/ 3098590 h 3098590"/>
              <a:gd name="connsiteX5" fmla="*/ 516442 w 10336953"/>
              <a:gd name="connsiteY5" fmla="*/ 3098590 h 3098590"/>
              <a:gd name="connsiteX6" fmla="*/ 0 w 10336953"/>
              <a:gd name="connsiteY6" fmla="*/ 2582148 h 3098590"/>
              <a:gd name="connsiteX7" fmla="*/ 0 w 10336953"/>
              <a:gd name="connsiteY7" fmla="*/ 516442 h 3098590"/>
              <a:gd name="connsiteX8" fmla="*/ 516442 w 10336953"/>
              <a:gd name="connsiteY8" fmla="*/ 0 h 309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36953" h="3098590">
                <a:moveTo>
                  <a:pt x="516442" y="0"/>
                </a:moveTo>
                <a:lnTo>
                  <a:pt x="9820511" y="0"/>
                </a:lnTo>
                <a:cubicBezTo>
                  <a:pt x="10105734" y="0"/>
                  <a:pt x="10336953" y="231219"/>
                  <a:pt x="10336953" y="516442"/>
                </a:cubicBezTo>
                <a:lnTo>
                  <a:pt x="10336953" y="2582148"/>
                </a:lnTo>
                <a:cubicBezTo>
                  <a:pt x="10336953" y="2867371"/>
                  <a:pt x="10105734" y="3098590"/>
                  <a:pt x="9820511" y="3098590"/>
                </a:cubicBezTo>
                <a:lnTo>
                  <a:pt x="516442" y="3098590"/>
                </a:lnTo>
                <a:cubicBezTo>
                  <a:pt x="231219" y="3098590"/>
                  <a:pt x="0" y="2867371"/>
                  <a:pt x="0" y="2582148"/>
                </a:cubicBezTo>
                <a:lnTo>
                  <a:pt x="0" y="516442"/>
                </a:lnTo>
                <a:cubicBezTo>
                  <a:pt x="0" y="231219"/>
                  <a:pt x="231219" y="0"/>
                  <a:pt x="516442" y="0"/>
                </a:cubicBezTo>
                <a:close/>
              </a:path>
            </a:pathLst>
          </a:custGeom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0018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96000">
              <a:schemeClr val="bg1">
                <a:shade val="63000"/>
                <a:satMod val="12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ECAEC8E-5E00-408A-9025-DE997976C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595" y="0"/>
            <a:ext cx="6385405" cy="6858000"/>
          </a:xfrm>
          <a:prstGeom prst="rect">
            <a:avLst/>
          </a:prstGeom>
          <a:ln w="50800">
            <a:solidFill>
              <a:schemeClr val="tx2">
                <a:lumMod val="75000"/>
              </a:schemeClr>
            </a:solidFill>
          </a:ln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D35341DB-8C58-4E3B-87F2-5E20F605A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675" y="1652588"/>
            <a:ext cx="4772024" cy="4878387"/>
          </a:xfrm>
        </p:spPr>
        <p:txBody>
          <a:bodyPr/>
          <a:lstStyle/>
          <a:p>
            <a:pPr marL="361950" indent="-361950">
              <a:buBlip>
                <a:blip r:embed="rId4"/>
              </a:buBlip>
            </a:pPr>
            <a:r>
              <a:rPr lang="ru-RU" dirty="0"/>
              <a:t>Основано на парадигме ООП и принципах </a:t>
            </a:r>
            <a:r>
              <a:rPr lang="en-US" dirty="0"/>
              <a:t>SOLID.</a:t>
            </a:r>
          </a:p>
          <a:p>
            <a:pPr marL="361950" indent="-361950">
              <a:buBlip>
                <a:blip r:embed="rId4"/>
              </a:buBlip>
            </a:pPr>
            <a:r>
              <a:rPr lang="ru-RU" dirty="0"/>
              <a:t>Абстрактные классы для процессов и устройств.</a:t>
            </a:r>
          </a:p>
          <a:p>
            <a:pPr marL="361950" indent="-361950">
              <a:buBlip>
                <a:blip r:embed="rId4"/>
              </a:buBlip>
            </a:pPr>
            <a:r>
              <a:rPr lang="ru-RU" dirty="0"/>
              <a:t>Обработка событий.</a:t>
            </a:r>
          </a:p>
          <a:p>
            <a:pPr marL="361950" indent="-361950">
              <a:buBlip>
                <a:blip r:embed="rId4"/>
              </a:buBlip>
            </a:pPr>
            <a:r>
              <a:rPr lang="ru-RU" dirty="0"/>
              <a:t>Протоколы хранения и передачи данных.</a:t>
            </a:r>
          </a:p>
          <a:p>
            <a:pPr marL="361950" indent="-361950">
              <a:buBlip>
                <a:blip r:embed="rId4"/>
              </a:buBlip>
            </a:pPr>
            <a:r>
              <a:rPr lang="ru-RU" dirty="0"/>
              <a:t>Связывание модулей и организация </a:t>
            </a:r>
            <a:r>
              <a:rPr lang="en-US" dirty="0"/>
              <a:t>API.</a:t>
            </a:r>
            <a:endParaRPr lang="ru-RU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F16C4666-3968-4DB7-89EF-45E29AE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327025"/>
            <a:ext cx="4772023" cy="1325563"/>
          </a:xfrm>
        </p:spPr>
        <p:txBody>
          <a:bodyPr/>
          <a:lstStyle/>
          <a:p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Core</a:t>
            </a:r>
            <a:endParaRPr lang="ru-RU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078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48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D919B0-01B2-41EB-8BCC-B4118DFF9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Library</a:t>
            </a:r>
            <a:endParaRPr lang="ru-RU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11F142-7963-48DB-957B-21169BDEC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115175" cy="4351338"/>
          </a:xfrm>
        </p:spPr>
        <p:txBody>
          <a:bodyPr/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Интегрирует в систему устройства, датчики, библиотеки и стороннее ПО.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Содержит инструменты для автоматической конфигурации и настройки модулей.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Проектирует модели и сценарии поведения системы.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CB2E6F-136F-4A98-9DB5-A0623ABA13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39"/>
          <a:stretch/>
        </p:blipFill>
        <p:spPr bwMode="auto">
          <a:xfrm>
            <a:off x="8191500" y="2996313"/>
            <a:ext cx="3638550" cy="3633087"/>
          </a:xfrm>
          <a:custGeom>
            <a:avLst/>
            <a:gdLst>
              <a:gd name="connsiteX0" fmla="*/ 579345 w 3638550"/>
              <a:gd name="connsiteY0" fmla="*/ 0 h 3633087"/>
              <a:gd name="connsiteX1" fmla="*/ 3059205 w 3638550"/>
              <a:gd name="connsiteY1" fmla="*/ 0 h 3633087"/>
              <a:gd name="connsiteX2" fmla="*/ 3154332 w 3638550"/>
              <a:gd name="connsiteY2" fmla="*/ 9590 h 3633087"/>
              <a:gd name="connsiteX3" fmla="*/ 3626230 w 3638550"/>
              <a:gd name="connsiteY3" fmla="*/ 481488 h 3633087"/>
              <a:gd name="connsiteX4" fmla="*/ 3638550 w 3638550"/>
              <a:gd name="connsiteY4" fmla="*/ 603696 h 3633087"/>
              <a:gd name="connsiteX5" fmla="*/ 3638550 w 3638550"/>
              <a:gd name="connsiteY5" fmla="*/ 3029390 h 3633087"/>
              <a:gd name="connsiteX6" fmla="*/ 3626230 w 3638550"/>
              <a:gd name="connsiteY6" fmla="*/ 3151599 h 3633087"/>
              <a:gd name="connsiteX7" fmla="*/ 3154332 w 3638550"/>
              <a:gd name="connsiteY7" fmla="*/ 3623497 h 3633087"/>
              <a:gd name="connsiteX8" fmla="*/ 3059195 w 3638550"/>
              <a:gd name="connsiteY8" fmla="*/ 3633087 h 3633087"/>
              <a:gd name="connsiteX9" fmla="*/ 579355 w 3638550"/>
              <a:gd name="connsiteY9" fmla="*/ 3633087 h 3633087"/>
              <a:gd name="connsiteX10" fmla="*/ 484218 w 3638550"/>
              <a:gd name="connsiteY10" fmla="*/ 3623497 h 3633087"/>
              <a:gd name="connsiteX11" fmla="*/ 12320 w 3638550"/>
              <a:gd name="connsiteY11" fmla="*/ 3151599 h 3633087"/>
              <a:gd name="connsiteX12" fmla="*/ 0 w 3638550"/>
              <a:gd name="connsiteY12" fmla="*/ 3029390 h 3633087"/>
              <a:gd name="connsiteX13" fmla="*/ 0 w 3638550"/>
              <a:gd name="connsiteY13" fmla="*/ 603696 h 3633087"/>
              <a:gd name="connsiteX14" fmla="*/ 12320 w 3638550"/>
              <a:gd name="connsiteY14" fmla="*/ 481488 h 3633087"/>
              <a:gd name="connsiteX15" fmla="*/ 484218 w 3638550"/>
              <a:gd name="connsiteY15" fmla="*/ 9590 h 363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8550" h="3633087">
                <a:moveTo>
                  <a:pt x="579345" y="0"/>
                </a:moveTo>
                <a:lnTo>
                  <a:pt x="3059205" y="0"/>
                </a:lnTo>
                <a:lnTo>
                  <a:pt x="3154332" y="9590"/>
                </a:lnTo>
                <a:cubicBezTo>
                  <a:pt x="3391198" y="58060"/>
                  <a:pt x="3577761" y="244622"/>
                  <a:pt x="3626230" y="481488"/>
                </a:cubicBezTo>
                <a:lnTo>
                  <a:pt x="3638550" y="603696"/>
                </a:lnTo>
                <a:lnTo>
                  <a:pt x="3638550" y="3029390"/>
                </a:lnTo>
                <a:lnTo>
                  <a:pt x="3626230" y="3151599"/>
                </a:lnTo>
                <a:cubicBezTo>
                  <a:pt x="3577761" y="3388464"/>
                  <a:pt x="3391198" y="3575027"/>
                  <a:pt x="3154332" y="3623497"/>
                </a:cubicBezTo>
                <a:lnTo>
                  <a:pt x="3059195" y="3633087"/>
                </a:lnTo>
                <a:lnTo>
                  <a:pt x="579355" y="3633087"/>
                </a:lnTo>
                <a:lnTo>
                  <a:pt x="484218" y="3623497"/>
                </a:lnTo>
                <a:cubicBezTo>
                  <a:pt x="247352" y="3575027"/>
                  <a:pt x="60790" y="3388464"/>
                  <a:pt x="12320" y="3151599"/>
                </a:cubicBezTo>
                <a:lnTo>
                  <a:pt x="0" y="3029390"/>
                </a:lnTo>
                <a:lnTo>
                  <a:pt x="0" y="603696"/>
                </a:lnTo>
                <a:lnTo>
                  <a:pt x="12320" y="481488"/>
                </a:lnTo>
                <a:cubicBezTo>
                  <a:pt x="60790" y="244622"/>
                  <a:pt x="247352" y="58060"/>
                  <a:pt x="484218" y="9590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249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32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A85FD5-8C83-4E25-B5D2-3B7B5F91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Взаимодействие с пользователем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0B8F9E2-C8B2-4DD2-B602-943BBFA8D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038600" cy="4614861"/>
          </a:xfrm>
        </p:spPr>
        <p:txBody>
          <a:bodyPr/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Кнопки и датчики.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Голосовое управление.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Чат-бот.</a:t>
            </a:r>
          </a:p>
          <a:p>
            <a:pPr marL="361950" indent="-361950">
              <a:buBlip>
                <a:blip r:embed="rId3"/>
              </a:buBlip>
            </a:pPr>
            <a:r>
              <a:rPr lang="en-US" dirty="0"/>
              <a:t>GUI </a:t>
            </a:r>
            <a:r>
              <a:rPr lang="ru-RU" dirty="0"/>
              <a:t>и приложения.</a:t>
            </a:r>
          </a:p>
          <a:p>
            <a:pPr marL="361950" indent="-361950">
              <a:buBlip>
                <a:blip r:embed="rId3"/>
              </a:buBlip>
            </a:pPr>
            <a:r>
              <a:rPr lang="en-US" dirty="0"/>
              <a:t>Web-</a:t>
            </a:r>
            <a:r>
              <a:rPr lang="ru-RU" dirty="0"/>
              <a:t>интерфейсы.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080D2B67-F65C-4502-8277-02B46338B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445" y="2019300"/>
            <a:ext cx="7331904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737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32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A2FCFE-8785-4D6F-8D20-E2DEBC712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120" y="168275"/>
            <a:ext cx="10520680" cy="1325563"/>
          </a:xfrm>
        </p:spPr>
        <p:txBody>
          <a:bodyPr/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Минимизация вмешательства пользователя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EF501E-CFF1-404A-934D-F3077ED3E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300" y="1493838"/>
            <a:ext cx="4975860" cy="5008562"/>
          </a:xfrm>
        </p:spPr>
        <p:txBody>
          <a:bodyPr/>
          <a:lstStyle/>
          <a:p>
            <a:pPr marL="361950" indent="-361950">
              <a:buBlip>
                <a:blip r:embed="rId3"/>
              </a:buBlip>
            </a:pPr>
            <a:r>
              <a:rPr lang="ru-RU" dirty="0" smtClean="0"/>
              <a:t>Для </a:t>
            </a:r>
            <a:r>
              <a:rPr lang="ru-RU" dirty="0"/>
              <a:t>более точного подстраивания системы под различные ситуации в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Smart Home System</a:t>
            </a:r>
            <a:r>
              <a:rPr lang="en-US" b="1" dirty="0"/>
              <a:t> </a:t>
            </a:r>
            <a:r>
              <a:rPr lang="ru-RU" dirty="0"/>
              <a:t>внедряется «искусственный интеллект». 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AutoShape 2" descr="https://top-fon.com/uploads/posts/2023-02/1675408078_top-fon-com-p-iskusstvennii-intellekt-fon-dlya-prezentat-193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top-fon.com/uploads/posts/2023-02/1675408078_top-fon-com-p-iskusstvennii-intellekt-fon-dlya-prezentat-193.jpg"/>
          <p:cNvSpPr>
            <a:spLocks noChangeAspect="1" noChangeArrowheads="1"/>
          </p:cNvSpPr>
          <p:nvPr/>
        </p:nvSpPr>
        <p:spPr bwMode="auto">
          <a:xfrm>
            <a:off x="368300" y="3050921"/>
            <a:ext cx="165354" cy="16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50" name="Picture 6" descr="https://d1fmx1rbmqrxrr.cloudfront.net/zdnet/i/edit/ne/2019/Pierre%20temp/Intelligence%20artificielle%20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925" y="1493838"/>
            <a:ext cx="6200775" cy="4133850"/>
          </a:xfrm>
          <a:custGeom>
            <a:avLst/>
            <a:gdLst>
              <a:gd name="connsiteX0" fmla="*/ 503425 w 4528720"/>
              <a:gd name="connsiteY0" fmla="*/ 0 h 3020544"/>
              <a:gd name="connsiteX1" fmla="*/ 4025296 w 4528720"/>
              <a:gd name="connsiteY1" fmla="*/ 0 h 3020544"/>
              <a:gd name="connsiteX2" fmla="*/ 4126746 w 4528720"/>
              <a:gd name="connsiteY2" fmla="*/ 10227 h 3020544"/>
              <a:gd name="connsiteX3" fmla="*/ 4528720 w 4528720"/>
              <a:gd name="connsiteY3" fmla="*/ 503433 h 3020544"/>
              <a:gd name="connsiteX4" fmla="*/ 4528720 w 4528720"/>
              <a:gd name="connsiteY4" fmla="*/ 2517110 h 3020544"/>
              <a:gd name="connsiteX5" fmla="*/ 4025286 w 4528720"/>
              <a:gd name="connsiteY5" fmla="*/ 3020544 h 3020544"/>
              <a:gd name="connsiteX6" fmla="*/ 503434 w 4528720"/>
              <a:gd name="connsiteY6" fmla="*/ 3020544 h 3020544"/>
              <a:gd name="connsiteX7" fmla="*/ 0 w 4528720"/>
              <a:gd name="connsiteY7" fmla="*/ 2517110 h 3020544"/>
              <a:gd name="connsiteX8" fmla="*/ 0 w 4528720"/>
              <a:gd name="connsiteY8" fmla="*/ 503433 h 3020544"/>
              <a:gd name="connsiteX9" fmla="*/ 401975 w 4528720"/>
              <a:gd name="connsiteY9" fmla="*/ 10227 h 302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28720" h="3020544">
                <a:moveTo>
                  <a:pt x="503425" y="0"/>
                </a:moveTo>
                <a:lnTo>
                  <a:pt x="4025296" y="0"/>
                </a:lnTo>
                <a:lnTo>
                  <a:pt x="4126746" y="10227"/>
                </a:lnTo>
                <a:cubicBezTo>
                  <a:pt x="4356152" y="57170"/>
                  <a:pt x="4528720" y="260149"/>
                  <a:pt x="4528720" y="503433"/>
                </a:cubicBezTo>
                <a:lnTo>
                  <a:pt x="4528720" y="2517110"/>
                </a:lnTo>
                <a:cubicBezTo>
                  <a:pt x="4528720" y="2795149"/>
                  <a:pt x="4303325" y="3020544"/>
                  <a:pt x="4025286" y="3020544"/>
                </a:cubicBezTo>
                <a:lnTo>
                  <a:pt x="503434" y="3020544"/>
                </a:lnTo>
                <a:cubicBezTo>
                  <a:pt x="225395" y="3020544"/>
                  <a:pt x="0" y="2795149"/>
                  <a:pt x="0" y="2517110"/>
                </a:cubicBezTo>
                <a:lnTo>
                  <a:pt x="0" y="503433"/>
                </a:lnTo>
                <a:cubicBezTo>
                  <a:pt x="0" y="260149"/>
                  <a:pt x="172568" y="57170"/>
                  <a:pt x="401975" y="10227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889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30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A64A91A-3049-41F5-8EC6-74CD9DB63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69439"/>
            <a:ext cx="10744200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Роль систем автоматизации в современном мире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B45BDA-FDE8-412F-B5B0-A5011D9D3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67" y="3370831"/>
            <a:ext cx="5696372" cy="348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sun9-10.userapi.com/c856424/u13127428/d16/-3/o_ca1e75fe6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0" t="12542" r="14269"/>
          <a:stretch/>
        </p:blipFill>
        <p:spPr bwMode="auto">
          <a:xfrm>
            <a:off x="609600" y="1939635"/>
            <a:ext cx="5380966" cy="3556002"/>
          </a:xfrm>
          <a:custGeom>
            <a:avLst/>
            <a:gdLst>
              <a:gd name="connsiteX0" fmla="*/ 503425 w 4528720"/>
              <a:gd name="connsiteY0" fmla="*/ 0 h 3020544"/>
              <a:gd name="connsiteX1" fmla="*/ 4025296 w 4528720"/>
              <a:gd name="connsiteY1" fmla="*/ 0 h 3020544"/>
              <a:gd name="connsiteX2" fmla="*/ 4126746 w 4528720"/>
              <a:gd name="connsiteY2" fmla="*/ 10227 h 3020544"/>
              <a:gd name="connsiteX3" fmla="*/ 4528720 w 4528720"/>
              <a:gd name="connsiteY3" fmla="*/ 503433 h 3020544"/>
              <a:gd name="connsiteX4" fmla="*/ 4528720 w 4528720"/>
              <a:gd name="connsiteY4" fmla="*/ 2517110 h 3020544"/>
              <a:gd name="connsiteX5" fmla="*/ 4025286 w 4528720"/>
              <a:gd name="connsiteY5" fmla="*/ 3020544 h 3020544"/>
              <a:gd name="connsiteX6" fmla="*/ 503434 w 4528720"/>
              <a:gd name="connsiteY6" fmla="*/ 3020544 h 3020544"/>
              <a:gd name="connsiteX7" fmla="*/ 0 w 4528720"/>
              <a:gd name="connsiteY7" fmla="*/ 2517110 h 3020544"/>
              <a:gd name="connsiteX8" fmla="*/ 0 w 4528720"/>
              <a:gd name="connsiteY8" fmla="*/ 503433 h 3020544"/>
              <a:gd name="connsiteX9" fmla="*/ 401975 w 4528720"/>
              <a:gd name="connsiteY9" fmla="*/ 10227 h 302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28720" h="3020544">
                <a:moveTo>
                  <a:pt x="503425" y="0"/>
                </a:moveTo>
                <a:lnTo>
                  <a:pt x="4025296" y="0"/>
                </a:lnTo>
                <a:lnTo>
                  <a:pt x="4126746" y="10227"/>
                </a:lnTo>
                <a:cubicBezTo>
                  <a:pt x="4356152" y="57170"/>
                  <a:pt x="4528720" y="260149"/>
                  <a:pt x="4528720" y="503433"/>
                </a:cubicBezTo>
                <a:lnTo>
                  <a:pt x="4528720" y="2517110"/>
                </a:lnTo>
                <a:cubicBezTo>
                  <a:pt x="4528720" y="2795149"/>
                  <a:pt x="4303325" y="3020544"/>
                  <a:pt x="4025286" y="3020544"/>
                </a:cubicBezTo>
                <a:lnTo>
                  <a:pt x="503434" y="3020544"/>
                </a:lnTo>
                <a:cubicBezTo>
                  <a:pt x="225395" y="3020544"/>
                  <a:pt x="0" y="2795149"/>
                  <a:pt x="0" y="2517110"/>
                </a:cubicBezTo>
                <a:lnTo>
                  <a:pt x="0" y="503433"/>
                </a:lnTo>
                <a:cubicBezTo>
                  <a:pt x="0" y="260149"/>
                  <a:pt x="172568" y="57170"/>
                  <a:pt x="401975" y="10227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567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rgbClr val="5D9CAE">
                <a:lumMod val="93000"/>
                <a:lumOff val="7000"/>
              </a:srgbClr>
            </a:gs>
            <a:gs pos="100000">
              <a:srgbClr val="BAD9E8"/>
            </a:gs>
            <a:gs pos="0">
              <a:schemeClr val="tx2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196F1A-CA0D-4D88-83A6-A8981A575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007" y="127000"/>
            <a:ext cx="10515600" cy="1325563"/>
          </a:xfrm>
        </p:spPr>
        <p:txBody>
          <a:bodyPr/>
          <a:lstStyle/>
          <a:p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Neural</a:t>
            </a:r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Net</a:t>
            </a:r>
            <a:endParaRPr lang="ru-RU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683059-E00C-4B50-B042-D705592C1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007" y="1452563"/>
            <a:ext cx="7163593" cy="5181600"/>
          </a:xfrm>
        </p:spPr>
        <p:txBody>
          <a:bodyPr>
            <a:normAutofit/>
          </a:bodyPr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Простая и легкая нейронная сеть, для работы которой достаточно ресурсов микроконтроллера.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Позволяет учитывать несколько факторов и принимать решение по управлению системой.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Умеет сохраняться в </a:t>
            </a:r>
            <a:r>
              <a:rPr lang="ru-RU" dirty="0" smtClean="0"/>
              <a:t>постоянную.</a:t>
            </a:r>
            <a:endParaRPr lang="ru-RU" dirty="0"/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Умеет учиться по подготовленным </a:t>
            </a:r>
            <a:r>
              <a:rPr lang="ru-RU" dirty="0" smtClean="0"/>
              <a:t>данным.</a:t>
            </a:r>
            <a:endParaRPr lang="ru-RU" dirty="0"/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B82B0D7D-B2E5-4213-83DC-78E86A4FC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938" y="0"/>
            <a:ext cx="4573587" cy="6858000"/>
          </a:xfrm>
          <a:prstGeom prst="rect">
            <a:avLst/>
          </a:prstGeom>
          <a:noFill/>
          <a:ln w="508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869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50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2918C8-641D-4F30-8A4A-70BE7A576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74613"/>
            <a:ext cx="10515600" cy="1325563"/>
          </a:xfrm>
        </p:spPr>
        <p:txBody>
          <a:bodyPr/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Применение 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Neural Net</a:t>
            </a:r>
            <a:endParaRPr lang="ru-RU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3D7A05-68EE-4092-8392-05190A89D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400176"/>
            <a:ext cx="10801351" cy="5043487"/>
          </a:xfrm>
        </p:spPr>
        <p:txBody>
          <a:bodyPr/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Подстраивание системы под набор изменяющихся факторов.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Регулирование поведения отдельного модуля.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Составление прогнозов (например, погоды или расхода ресурсов).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Составление умных подсказок для пользователя.</a:t>
            </a:r>
          </a:p>
          <a:p>
            <a:pPr>
              <a:buBlip>
                <a:blip r:embed="rId3"/>
              </a:buBlip>
            </a:pP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021B10C-0404-447C-A08A-7B803D160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" t="4662" r="2261" b="4662"/>
          <a:stretch>
            <a:fillRect/>
          </a:stretch>
        </p:blipFill>
        <p:spPr bwMode="auto">
          <a:xfrm>
            <a:off x="6353175" y="3629025"/>
            <a:ext cx="5438775" cy="2900363"/>
          </a:xfrm>
          <a:custGeom>
            <a:avLst/>
            <a:gdLst>
              <a:gd name="connsiteX0" fmla="*/ 483404 w 5438775"/>
              <a:gd name="connsiteY0" fmla="*/ 0 h 2900363"/>
              <a:gd name="connsiteX1" fmla="*/ 4955371 w 5438775"/>
              <a:gd name="connsiteY1" fmla="*/ 0 h 2900363"/>
              <a:gd name="connsiteX2" fmla="*/ 5438775 w 5438775"/>
              <a:gd name="connsiteY2" fmla="*/ 483404 h 2900363"/>
              <a:gd name="connsiteX3" fmla="*/ 5438775 w 5438775"/>
              <a:gd name="connsiteY3" fmla="*/ 2416959 h 2900363"/>
              <a:gd name="connsiteX4" fmla="*/ 4955371 w 5438775"/>
              <a:gd name="connsiteY4" fmla="*/ 2900363 h 2900363"/>
              <a:gd name="connsiteX5" fmla="*/ 483404 w 5438775"/>
              <a:gd name="connsiteY5" fmla="*/ 2900363 h 2900363"/>
              <a:gd name="connsiteX6" fmla="*/ 0 w 5438775"/>
              <a:gd name="connsiteY6" fmla="*/ 2416959 h 2900363"/>
              <a:gd name="connsiteX7" fmla="*/ 0 w 5438775"/>
              <a:gd name="connsiteY7" fmla="*/ 483404 h 2900363"/>
              <a:gd name="connsiteX8" fmla="*/ 483404 w 5438775"/>
              <a:gd name="connsiteY8" fmla="*/ 0 h 2900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38775" h="2900363">
                <a:moveTo>
                  <a:pt x="483404" y="0"/>
                </a:moveTo>
                <a:lnTo>
                  <a:pt x="4955371" y="0"/>
                </a:lnTo>
                <a:cubicBezTo>
                  <a:pt x="5222348" y="0"/>
                  <a:pt x="5438775" y="216427"/>
                  <a:pt x="5438775" y="483404"/>
                </a:cubicBezTo>
                <a:lnTo>
                  <a:pt x="5438775" y="2416959"/>
                </a:lnTo>
                <a:cubicBezTo>
                  <a:pt x="5438775" y="2683936"/>
                  <a:pt x="5222348" y="2900363"/>
                  <a:pt x="4955371" y="2900363"/>
                </a:cubicBezTo>
                <a:lnTo>
                  <a:pt x="483404" y="2900363"/>
                </a:lnTo>
                <a:cubicBezTo>
                  <a:pt x="216427" y="2900363"/>
                  <a:pt x="0" y="2683936"/>
                  <a:pt x="0" y="2416959"/>
                </a:cubicBezTo>
                <a:lnTo>
                  <a:pt x="0" y="483404"/>
                </a:lnTo>
                <a:cubicBezTo>
                  <a:pt x="0" y="216427"/>
                  <a:pt x="216427" y="0"/>
                  <a:pt x="483404" y="0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691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22000">
              <a:schemeClr val="bg1">
                <a:shade val="63000"/>
                <a:satMod val="12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EC631C-2D11-4976-AB43-ED677AB99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743"/>
            <a:ext cx="10515600" cy="1325563"/>
          </a:xfrm>
        </p:spPr>
        <p:txBody>
          <a:bodyPr/>
          <a:lstStyle/>
          <a:p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Advanced</a:t>
            </a:r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Neural Net</a:t>
            </a:r>
            <a:endParaRPr lang="ru-RU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95DD69-48D3-4D5D-9D7A-775EAD099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11113655" cy="53599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Smart Home System</a:t>
            </a:r>
            <a:r>
              <a:rPr lang="en-US" dirty="0"/>
              <a:t> </a:t>
            </a:r>
            <a:r>
              <a:rPr lang="ru-RU" dirty="0"/>
              <a:t>предлагает создать нейронную сеть, распределенную по датчикам и модулям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7170" name="Picture 2" descr="https://robotrackkursk.ru/wp-content/uploads/b/1/a/b1a389a4a766d06a9c1b8a986e1d2a1c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632" y="2578893"/>
            <a:ext cx="6614168" cy="3720469"/>
          </a:xfrm>
          <a:custGeom>
            <a:avLst/>
            <a:gdLst>
              <a:gd name="connsiteX0" fmla="*/ 483404 w 5438775"/>
              <a:gd name="connsiteY0" fmla="*/ 0 h 2900363"/>
              <a:gd name="connsiteX1" fmla="*/ 4955371 w 5438775"/>
              <a:gd name="connsiteY1" fmla="*/ 0 h 2900363"/>
              <a:gd name="connsiteX2" fmla="*/ 5438775 w 5438775"/>
              <a:gd name="connsiteY2" fmla="*/ 483404 h 2900363"/>
              <a:gd name="connsiteX3" fmla="*/ 5438775 w 5438775"/>
              <a:gd name="connsiteY3" fmla="*/ 2416959 h 2900363"/>
              <a:gd name="connsiteX4" fmla="*/ 4955371 w 5438775"/>
              <a:gd name="connsiteY4" fmla="*/ 2900363 h 2900363"/>
              <a:gd name="connsiteX5" fmla="*/ 483404 w 5438775"/>
              <a:gd name="connsiteY5" fmla="*/ 2900363 h 2900363"/>
              <a:gd name="connsiteX6" fmla="*/ 0 w 5438775"/>
              <a:gd name="connsiteY6" fmla="*/ 2416959 h 2900363"/>
              <a:gd name="connsiteX7" fmla="*/ 0 w 5438775"/>
              <a:gd name="connsiteY7" fmla="*/ 483404 h 2900363"/>
              <a:gd name="connsiteX8" fmla="*/ 483404 w 5438775"/>
              <a:gd name="connsiteY8" fmla="*/ 0 h 2900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38775" h="2900363">
                <a:moveTo>
                  <a:pt x="483404" y="0"/>
                </a:moveTo>
                <a:lnTo>
                  <a:pt x="4955371" y="0"/>
                </a:lnTo>
                <a:cubicBezTo>
                  <a:pt x="5222348" y="0"/>
                  <a:pt x="5438775" y="216427"/>
                  <a:pt x="5438775" y="483404"/>
                </a:cubicBezTo>
                <a:lnTo>
                  <a:pt x="5438775" y="2416959"/>
                </a:lnTo>
                <a:cubicBezTo>
                  <a:pt x="5438775" y="2683936"/>
                  <a:pt x="5222348" y="2900363"/>
                  <a:pt x="4955371" y="2900363"/>
                </a:cubicBezTo>
                <a:lnTo>
                  <a:pt x="483404" y="2900363"/>
                </a:lnTo>
                <a:cubicBezTo>
                  <a:pt x="216427" y="2900363"/>
                  <a:pt x="0" y="2683936"/>
                  <a:pt x="0" y="2416959"/>
                </a:cubicBezTo>
                <a:lnTo>
                  <a:pt x="0" y="483404"/>
                </a:lnTo>
                <a:cubicBezTo>
                  <a:pt x="0" y="216427"/>
                  <a:pt x="216427" y="0"/>
                  <a:pt x="483404" y="0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868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50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1DF026-4AAE-43A8-9BF1-3269AD8C8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60BBB5-8719-42BA-A2D3-3C7457850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757170" cy="4351338"/>
          </a:xfrm>
        </p:spPr>
        <p:txBody>
          <a:bodyPr/>
          <a:lstStyle/>
          <a:p>
            <a:pPr marL="360363" indent="-360363">
              <a:buBlip>
                <a:blip r:embed="rId3"/>
              </a:buBlip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Smart Home System </a:t>
            </a:r>
            <a:r>
              <a:rPr lang="ru-RU" dirty="0"/>
              <a:t>— масштабный проект, предлагающий удобные решения в современной реализации. </a:t>
            </a:r>
          </a:p>
          <a:p>
            <a:pPr marL="360363" indent="-360363">
              <a:buBlip>
                <a:blip r:embed="rId3"/>
              </a:buBlip>
            </a:pPr>
            <a:r>
              <a:rPr lang="ru-RU" dirty="0"/>
              <a:t>У проекта большой простор для развития и расширения.</a:t>
            </a:r>
          </a:p>
          <a:p>
            <a:pPr marL="360363" indent="-360363">
              <a:buBlip>
                <a:blip r:embed="rId3"/>
              </a:buBlip>
            </a:pPr>
            <a:r>
              <a:rPr lang="ru-RU" dirty="0"/>
              <a:t>Впереди полно работы и многие инструменты недоработаны, но уже сейчас на базе </a:t>
            </a:r>
            <a:r>
              <a:rPr lang="en-US" dirty="0"/>
              <a:t>Smart Home System </a:t>
            </a:r>
            <a:r>
              <a:rPr lang="ru-RU" dirty="0"/>
              <a:t>можно создавать автоматизированные системы.</a:t>
            </a:r>
          </a:p>
          <a:p>
            <a:pPr marL="360363" indent="-360363">
              <a:buBlip>
                <a:blip r:embed="rId3"/>
              </a:buBlip>
            </a:pPr>
            <a:r>
              <a:rPr lang="ru-RU" dirty="0"/>
              <a:t>Подготовив линейку модулей и пользовательские интерфейсы, можно наладить коммерческое производство модульных систем.</a:t>
            </a:r>
          </a:p>
        </p:txBody>
      </p:sp>
    </p:spTree>
    <p:extLst>
      <p:ext uri="{BB962C8B-B14F-4D97-AF65-F5344CB8AC3E}">
        <p14:creationId xmlns:p14="http://schemas.microsoft.com/office/powerpoint/2010/main" val="966411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13000">
              <a:srgbClr val="6FA2B4"/>
            </a:gs>
            <a:gs pos="0">
              <a:srgbClr val="3A8295"/>
            </a:gs>
            <a:gs pos="59000">
              <a:schemeClr val="bg1">
                <a:shade val="63000"/>
                <a:satMod val="12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506" y="3505463"/>
            <a:ext cx="3102840" cy="310284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36" y="3505463"/>
            <a:ext cx="3102840" cy="310284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963" y="577044"/>
            <a:ext cx="8436897" cy="189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41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34000">
              <a:schemeClr val="bg1">
                <a:shade val="63000"/>
                <a:satMod val="12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537845-8C85-4BC3-AF5C-4D58E63F2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18255"/>
            <a:ext cx="10515600" cy="1325563"/>
          </a:xfrm>
        </p:spPr>
        <p:txBody>
          <a:bodyPr/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Контакты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C75916-DED7-4EBE-9092-6F51AB53C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53330"/>
            <a:ext cx="8229600" cy="5357019"/>
          </a:xfrm>
        </p:spPr>
        <p:txBody>
          <a:bodyPr>
            <a:normAutofit/>
          </a:bodyPr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Более подробно с проектом можно ознакомиться на </a:t>
            </a:r>
            <a:r>
              <a:rPr lang="ru-RU" dirty="0" err="1"/>
              <a:t>гитхабе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https://github.com/MrRyabena/SmartHomeSystem</a:t>
            </a:r>
            <a:endParaRPr lang="en-US" dirty="0"/>
          </a:p>
          <a:p>
            <a:pPr marL="361950" indent="-361950">
              <a:buBlip>
                <a:blip r:embed="rId3"/>
              </a:buBlip>
            </a:pPr>
            <a:endParaRPr lang="en-US" dirty="0"/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Связь с автором:</a:t>
            </a:r>
          </a:p>
          <a:p>
            <a:pPr marL="809625" lvl="1" indent="-352425">
              <a:buBlip>
                <a:blip r:embed="rId3"/>
              </a:buBlip>
            </a:pPr>
            <a:r>
              <a:rPr lang="en-US" dirty="0" err="1"/>
              <a:t>Tg</a:t>
            </a:r>
            <a:r>
              <a:rPr lang="en-US" dirty="0"/>
              <a:t>:     </a:t>
            </a:r>
            <a:r>
              <a:rPr lang="en-US" dirty="0">
                <a:hlinkClick r:id="rId5"/>
              </a:rPr>
              <a:t>https://t.me/MrRyabena</a:t>
            </a:r>
            <a:endParaRPr lang="en-US" dirty="0"/>
          </a:p>
          <a:p>
            <a:pPr marL="809625" lvl="1" indent="-352425">
              <a:buBlip>
                <a:blip r:embed="rId3"/>
              </a:buBlip>
            </a:pPr>
            <a:r>
              <a:rPr lang="en-US" dirty="0"/>
              <a:t>Mail: </a:t>
            </a:r>
            <a:r>
              <a:rPr lang="en-US" dirty="0">
                <a:hlinkClick r:id="rId6"/>
              </a:rPr>
              <a:t>daniilrazanov82349@gmail.com</a:t>
            </a:r>
            <a:endParaRPr lang="ru-RU" dirty="0"/>
          </a:p>
          <a:p>
            <a:pPr marL="361950" indent="-361950">
              <a:buBlip>
                <a:blip r:embed="rId3"/>
              </a:buBlip>
            </a:pPr>
            <a:endParaRPr lang="ru-RU" dirty="0"/>
          </a:p>
          <a:p>
            <a:pPr marL="361950" indent="-361950">
              <a:buBlip>
                <a:blip r:embed="rId3"/>
              </a:buBlip>
            </a:pPr>
            <a:endParaRPr lang="ru-RU" dirty="0">
              <a:solidFill>
                <a:schemeClr val="tx2">
                  <a:lumMod val="75000"/>
                </a:schemeClr>
              </a:solidFill>
            </a:endParaRPr>
          </a:p>
          <a:p>
            <a:pPr marL="361950" indent="-361950">
              <a:buBlip>
                <a:blip r:embed="rId3"/>
              </a:buBlip>
            </a:pP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Даниил Рязанов, СПб, 2024г.</a:t>
            </a:r>
          </a:p>
        </p:txBody>
      </p:sp>
      <p:pic>
        <p:nvPicPr>
          <p:cNvPr id="15366" name="Picture 6">
            <a:extLst>
              <a:ext uri="{FF2B5EF4-FFF2-40B4-BE49-F238E27FC236}">
                <a16:creationId xmlns:a16="http://schemas.microsoft.com/office/drawing/2014/main" id="{36F14EDB-6D11-4893-98B5-73036CB5F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0" y="339291"/>
            <a:ext cx="2343150" cy="2343150"/>
          </a:xfrm>
          <a:custGeom>
            <a:avLst/>
            <a:gdLst>
              <a:gd name="connsiteX0" fmla="*/ 579345 w 3638550"/>
              <a:gd name="connsiteY0" fmla="*/ 0 h 3633087"/>
              <a:gd name="connsiteX1" fmla="*/ 3059205 w 3638550"/>
              <a:gd name="connsiteY1" fmla="*/ 0 h 3633087"/>
              <a:gd name="connsiteX2" fmla="*/ 3154332 w 3638550"/>
              <a:gd name="connsiteY2" fmla="*/ 9590 h 3633087"/>
              <a:gd name="connsiteX3" fmla="*/ 3626230 w 3638550"/>
              <a:gd name="connsiteY3" fmla="*/ 481488 h 3633087"/>
              <a:gd name="connsiteX4" fmla="*/ 3638550 w 3638550"/>
              <a:gd name="connsiteY4" fmla="*/ 603696 h 3633087"/>
              <a:gd name="connsiteX5" fmla="*/ 3638550 w 3638550"/>
              <a:gd name="connsiteY5" fmla="*/ 3029390 h 3633087"/>
              <a:gd name="connsiteX6" fmla="*/ 3626230 w 3638550"/>
              <a:gd name="connsiteY6" fmla="*/ 3151599 h 3633087"/>
              <a:gd name="connsiteX7" fmla="*/ 3154332 w 3638550"/>
              <a:gd name="connsiteY7" fmla="*/ 3623497 h 3633087"/>
              <a:gd name="connsiteX8" fmla="*/ 3059195 w 3638550"/>
              <a:gd name="connsiteY8" fmla="*/ 3633087 h 3633087"/>
              <a:gd name="connsiteX9" fmla="*/ 579355 w 3638550"/>
              <a:gd name="connsiteY9" fmla="*/ 3633087 h 3633087"/>
              <a:gd name="connsiteX10" fmla="*/ 484218 w 3638550"/>
              <a:gd name="connsiteY10" fmla="*/ 3623497 h 3633087"/>
              <a:gd name="connsiteX11" fmla="*/ 12320 w 3638550"/>
              <a:gd name="connsiteY11" fmla="*/ 3151599 h 3633087"/>
              <a:gd name="connsiteX12" fmla="*/ 0 w 3638550"/>
              <a:gd name="connsiteY12" fmla="*/ 3029390 h 3633087"/>
              <a:gd name="connsiteX13" fmla="*/ 0 w 3638550"/>
              <a:gd name="connsiteY13" fmla="*/ 603696 h 3633087"/>
              <a:gd name="connsiteX14" fmla="*/ 12320 w 3638550"/>
              <a:gd name="connsiteY14" fmla="*/ 481488 h 3633087"/>
              <a:gd name="connsiteX15" fmla="*/ 484218 w 3638550"/>
              <a:gd name="connsiteY15" fmla="*/ 9590 h 363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8550" h="3633087">
                <a:moveTo>
                  <a:pt x="579345" y="0"/>
                </a:moveTo>
                <a:lnTo>
                  <a:pt x="3059205" y="0"/>
                </a:lnTo>
                <a:lnTo>
                  <a:pt x="3154332" y="9590"/>
                </a:lnTo>
                <a:cubicBezTo>
                  <a:pt x="3391198" y="58060"/>
                  <a:pt x="3577761" y="244622"/>
                  <a:pt x="3626230" y="481488"/>
                </a:cubicBezTo>
                <a:lnTo>
                  <a:pt x="3638550" y="603696"/>
                </a:lnTo>
                <a:lnTo>
                  <a:pt x="3638550" y="3029390"/>
                </a:lnTo>
                <a:lnTo>
                  <a:pt x="3626230" y="3151599"/>
                </a:lnTo>
                <a:cubicBezTo>
                  <a:pt x="3577761" y="3388464"/>
                  <a:pt x="3391198" y="3575027"/>
                  <a:pt x="3154332" y="3623497"/>
                </a:cubicBezTo>
                <a:lnTo>
                  <a:pt x="3059195" y="3633087"/>
                </a:lnTo>
                <a:lnTo>
                  <a:pt x="579355" y="3633087"/>
                </a:lnTo>
                <a:lnTo>
                  <a:pt x="484218" y="3623497"/>
                </a:lnTo>
                <a:cubicBezTo>
                  <a:pt x="247352" y="3575027"/>
                  <a:pt x="60790" y="3388464"/>
                  <a:pt x="12320" y="3151599"/>
                </a:cubicBezTo>
                <a:lnTo>
                  <a:pt x="0" y="3029390"/>
                </a:lnTo>
                <a:lnTo>
                  <a:pt x="0" y="603696"/>
                </a:lnTo>
                <a:lnTo>
                  <a:pt x="12320" y="481488"/>
                </a:lnTo>
                <a:cubicBezTo>
                  <a:pt x="60790" y="244622"/>
                  <a:pt x="247352" y="58060"/>
                  <a:pt x="484218" y="9590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>
            <a:extLst>
              <a:ext uri="{FF2B5EF4-FFF2-40B4-BE49-F238E27FC236}">
                <a16:creationId xmlns:a16="http://schemas.microsoft.com/office/drawing/2014/main" id="{CE500C26-E3E8-48DA-9749-341423DBE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0" y="3114313"/>
            <a:ext cx="2343150" cy="2343150"/>
          </a:xfrm>
          <a:custGeom>
            <a:avLst/>
            <a:gdLst>
              <a:gd name="connsiteX0" fmla="*/ 579345 w 3638550"/>
              <a:gd name="connsiteY0" fmla="*/ 0 h 3633087"/>
              <a:gd name="connsiteX1" fmla="*/ 3059205 w 3638550"/>
              <a:gd name="connsiteY1" fmla="*/ 0 h 3633087"/>
              <a:gd name="connsiteX2" fmla="*/ 3154332 w 3638550"/>
              <a:gd name="connsiteY2" fmla="*/ 9590 h 3633087"/>
              <a:gd name="connsiteX3" fmla="*/ 3626230 w 3638550"/>
              <a:gd name="connsiteY3" fmla="*/ 481488 h 3633087"/>
              <a:gd name="connsiteX4" fmla="*/ 3638550 w 3638550"/>
              <a:gd name="connsiteY4" fmla="*/ 603696 h 3633087"/>
              <a:gd name="connsiteX5" fmla="*/ 3638550 w 3638550"/>
              <a:gd name="connsiteY5" fmla="*/ 3029390 h 3633087"/>
              <a:gd name="connsiteX6" fmla="*/ 3626230 w 3638550"/>
              <a:gd name="connsiteY6" fmla="*/ 3151599 h 3633087"/>
              <a:gd name="connsiteX7" fmla="*/ 3154332 w 3638550"/>
              <a:gd name="connsiteY7" fmla="*/ 3623497 h 3633087"/>
              <a:gd name="connsiteX8" fmla="*/ 3059195 w 3638550"/>
              <a:gd name="connsiteY8" fmla="*/ 3633087 h 3633087"/>
              <a:gd name="connsiteX9" fmla="*/ 579355 w 3638550"/>
              <a:gd name="connsiteY9" fmla="*/ 3633087 h 3633087"/>
              <a:gd name="connsiteX10" fmla="*/ 484218 w 3638550"/>
              <a:gd name="connsiteY10" fmla="*/ 3623497 h 3633087"/>
              <a:gd name="connsiteX11" fmla="*/ 12320 w 3638550"/>
              <a:gd name="connsiteY11" fmla="*/ 3151599 h 3633087"/>
              <a:gd name="connsiteX12" fmla="*/ 0 w 3638550"/>
              <a:gd name="connsiteY12" fmla="*/ 3029390 h 3633087"/>
              <a:gd name="connsiteX13" fmla="*/ 0 w 3638550"/>
              <a:gd name="connsiteY13" fmla="*/ 603696 h 3633087"/>
              <a:gd name="connsiteX14" fmla="*/ 12320 w 3638550"/>
              <a:gd name="connsiteY14" fmla="*/ 481488 h 3633087"/>
              <a:gd name="connsiteX15" fmla="*/ 484218 w 3638550"/>
              <a:gd name="connsiteY15" fmla="*/ 9590 h 363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8550" h="3633087">
                <a:moveTo>
                  <a:pt x="579345" y="0"/>
                </a:moveTo>
                <a:lnTo>
                  <a:pt x="3059205" y="0"/>
                </a:lnTo>
                <a:lnTo>
                  <a:pt x="3154332" y="9590"/>
                </a:lnTo>
                <a:cubicBezTo>
                  <a:pt x="3391198" y="58060"/>
                  <a:pt x="3577761" y="244622"/>
                  <a:pt x="3626230" y="481488"/>
                </a:cubicBezTo>
                <a:lnTo>
                  <a:pt x="3638550" y="603696"/>
                </a:lnTo>
                <a:lnTo>
                  <a:pt x="3638550" y="3029390"/>
                </a:lnTo>
                <a:lnTo>
                  <a:pt x="3626230" y="3151599"/>
                </a:lnTo>
                <a:cubicBezTo>
                  <a:pt x="3577761" y="3388464"/>
                  <a:pt x="3391198" y="3575027"/>
                  <a:pt x="3154332" y="3623497"/>
                </a:cubicBezTo>
                <a:lnTo>
                  <a:pt x="3059195" y="3633087"/>
                </a:lnTo>
                <a:lnTo>
                  <a:pt x="579355" y="3633087"/>
                </a:lnTo>
                <a:lnTo>
                  <a:pt x="484218" y="3623497"/>
                </a:lnTo>
                <a:cubicBezTo>
                  <a:pt x="247352" y="3575027"/>
                  <a:pt x="60790" y="3388464"/>
                  <a:pt x="12320" y="3151599"/>
                </a:cubicBezTo>
                <a:lnTo>
                  <a:pt x="0" y="3029390"/>
                </a:lnTo>
                <a:lnTo>
                  <a:pt x="0" y="603696"/>
                </a:lnTo>
                <a:lnTo>
                  <a:pt x="12320" y="481488"/>
                </a:lnTo>
                <a:cubicBezTo>
                  <a:pt x="60790" y="244622"/>
                  <a:pt x="247352" y="58060"/>
                  <a:pt x="484218" y="9590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348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29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9A0E65-8476-4EE9-A0F4-DFBB216BA4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" r="-258" b="2085"/>
          <a:stretch/>
        </p:blipFill>
        <p:spPr>
          <a:xfrm>
            <a:off x="6309360" y="2842330"/>
            <a:ext cx="5457825" cy="3622836"/>
          </a:xfrm>
          <a:custGeom>
            <a:avLst/>
            <a:gdLst>
              <a:gd name="connsiteX0" fmla="*/ 1828800 w 3657600"/>
              <a:gd name="connsiteY0" fmla="*/ 0 h 3657600"/>
              <a:gd name="connsiteX1" fmla="*/ 3657600 w 3657600"/>
              <a:gd name="connsiteY1" fmla="*/ 1828800 h 3657600"/>
              <a:gd name="connsiteX2" fmla="*/ 1828800 w 3657600"/>
              <a:gd name="connsiteY2" fmla="*/ 3657600 h 3657600"/>
              <a:gd name="connsiteX3" fmla="*/ 0 w 3657600"/>
              <a:gd name="connsiteY3" fmla="*/ 1828800 h 3657600"/>
              <a:gd name="connsiteX4" fmla="*/ 1828800 w 3657600"/>
              <a:gd name="connsiteY4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365760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838818"/>
                  <a:pt x="2838818" y="3657600"/>
                  <a:pt x="1828800" y="3657600"/>
                </a:cubicBezTo>
                <a:cubicBezTo>
                  <a:pt x="818782" y="3657600"/>
                  <a:pt x="0" y="2838818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ln w="50800">
            <a:solidFill>
              <a:schemeClr val="accent1">
                <a:shade val="50000"/>
              </a:schemeClr>
            </a:solidFill>
          </a:ln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9919D396-A91B-4938-91B9-FC0B5446A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365125"/>
            <a:ext cx="11765280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Перспективы умного дома</a:t>
            </a:r>
            <a:r>
              <a:rPr lang="ru-RU" b="1" dirty="0"/>
              <a:t/>
            </a:r>
            <a:br>
              <a:rPr lang="ru-RU" b="1" dirty="0"/>
            </a:br>
            <a:endParaRPr lang="ru-RU" dirty="0"/>
          </a:p>
        </p:txBody>
      </p:sp>
      <p:pic>
        <p:nvPicPr>
          <p:cNvPr id="2050" name="Picture 2" descr="https://xraycars.ru/wp-content/uploads/2023/06/1633776138_111-p-sistema-umnii-dom-foto-12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75" y="1566949"/>
            <a:ext cx="5586153" cy="3724102"/>
          </a:xfrm>
          <a:custGeom>
            <a:avLst/>
            <a:gdLst>
              <a:gd name="connsiteX0" fmla="*/ 1828800 w 3657600"/>
              <a:gd name="connsiteY0" fmla="*/ 0 h 3657600"/>
              <a:gd name="connsiteX1" fmla="*/ 3657600 w 3657600"/>
              <a:gd name="connsiteY1" fmla="*/ 1828800 h 3657600"/>
              <a:gd name="connsiteX2" fmla="*/ 1828800 w 3657600"/>
              <a:gd name="connsiteY2" fmla="*/ 3657600 h 3657600"/>
              <a:gd name="connsiteX3" fmla="*/ 0 w 3657600"/>
              <a:gd name="connsiteY3" fmla="*/ 1828800 h 3657600"/>
              <a:gd name="connsiteX4" fmla="*/ 1828800 w 3657600"/>
              <a:gd name="connsiteY4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365760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838818"/>
                  <a:pt x="2838818" y="3657600"/>
                  <a:pt x="1828800" y="3657600"/>
                </a:cubicBezTo>
                <a:cubicBezTo>
                  <a:pt x="818782" y="3657600"/>
                  <a:pt x="0" y="2838818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ln w="508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43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56000">
              <a:schemeClr val="bg1">
                <a:shade val="63000"/>
                <a:satMod val="12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DC8B88-9ACA-473A-8190-599E22CA3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753" y="131661"/>
            <a:ext cx="7238411" cy="1529845"/>
          </a:xfrm>
        </p:spPr>
        <p:txBody>
          <a:bodyPr/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Проблемы промышленных решений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66A332-CFFE-426C-8029-26394758F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753" y="2103769"/>
            <a:ext cx="6545683" cy="5196494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ru-RU" sz="2200" b="1" dirty="0">
                <a:solidFill>
                  <a:schemeClr val="tx2">
                    <a:lumMod val="50000"/>
                  </a:schemeClr>
                </a:solidFill>
              </a:rPr>
              <a:t>Высокая </a:t>
            </a:r>
            <a:r>
              <a:rPr lang="ru-RU" sz="2200" b="1" dirty="0" smtClean="0">
                <a:solidFill>
                  <a:schemeClr val="tx2">
                    <a:lumMod val="50000"/>
                  </a:schemeClr>
                </a:solidFill>
              </a:rPr>
              <a:t>стоимость.</a:t>
            </a:r>
            <a:endParaRPr lang="ru-RU" sz="2200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buBlip>
                <a:blip r:embed="rId3"/>
              </a:buBlip>
            </a:pPr>
            <a:r>
              <a:rPr lang="ru-RU" sz="2200" b="1" dirty="0" smtClean="0">
                <a:solidFill>
                  <a:schemeClr val="tx2">
                    <a:lumMod val="50000"/>
                  </a:schemeClr>
                </a:solidFill>
              </a:rPr>
              <a:t>Ограниченный функционал.</a:t>
            </a:r>
            <a:endParaRPr lang="ru-RU" sz="2200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buBlip>
                <a:blip r:embed="rId3"/>
              </a:buBlip>
            </a:pPr>
            <a:r>
              <a:rPr lang="ru-RU" sz="2200" b="1" dirty="0" smtClean="0">
                <a:solidFill>
                  <a:schemeClr val="tx2">
                    <a:lumMod val="50000"/>
                  </a:schemeClr>
                </a:solidFill>
              </a:rPr>
              <a:t>Сложности </a:t>
            </a:r>
            <a:r>
              <a:rPr lang="ru-RU" sz="2200" b="1" dirty="0">
                <a:solidFill>
                  <a:schemeClr val="tx2">
                    <a:lumMod val="50000"/>
                  </a:schemeClr>
                </a:solidFill>
              </a:rPr>
              <a:t>интеграции и модернизации </a:t>
            </a:r>
            <a:r>
              <a:rPr lang="ru-RU" sz="2200" b="1" dirty="0" smtClean="0">
                <a:solidFill>
                  <a:schemeClr val="tx2">
                    <a:lumMod val="50000"/>
                  </a:schemeClr>
                </a:solidFill>
              </a:rPr>
              <a:t>устройств.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6601A43-64E6-44C4-86FC-777BB10CE1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37" r="1610"/>
          <a:stretch/>
        </p:blipFill>
        <p:spPr>
          <a:xfrm>
            <a:off x="6743700" y="0"/>
            <a:ext cx="5448300" cy="6858000"/>
          </a:xfrm>
          <a:prstGeom prst="rect">
            <a:avLst/>
          </a:prstGeom>
          <a:ln w="508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55861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F18AFD-4B1B-4696-837F-8AB480910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18255"/>
            <a:ext cx="6867525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Проблемы самостоятельного конструирования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FCD7A3-49F1-46F6-AA9B-BC2CC57F3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526" y="1438274"/>
            <a:ext cx="7086600" cy="5114925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ru-RU" b="1" dirty="0">
                <a:solidFill>
                  <a:schemeClr val="tx2">
                    <a:lumMod val="50000"/>
                  </a:schemeClr>
                </a:solidFill>
              </a:rPr>
              <a:t>Требование широкого спектра </a:t>
            </a:r>
            <a:r>
              <a:rPr lang="ru-RU" b="1" dirty="0" smtClean="0">
                <a:solidFill>
                  <a:schemeClr val="tx2">
                    <a:lumMod val="50000"/>
                  </a:schemeClr>
                </a:solidFill>
              </a:rPr>
              <a:t>знаний.</a:t>
            </a:r>
            <a:endParaRPr lang="ru-RU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buBlip>
                <a:blip r:embed="rId3"/>
              </a:buBlip>
            </a:pPr>
            <a:r>
              <a:rPr lang="ru-RU" b="1" dirty="0" smtClean="0">
                <a:solidFill>
                  <a:schemeClr val="tx2">
                    <a:lumMod val="50000"/>
                  </a:schemeClr>
                </a:solidFill>
              </a:rPr>
              <a:t>Затраты </a:t>
            </a:r>
            <a:r>
              <a:rPr lang="ru-RU" b="1" dirty="0">
                <a:solidFill>
                  <a:schemeClr val="tx2">
                    <a:lumMod val="50000"/>
                  </a:schemeClr>
                </a:solidFill>
              </a:rPr>
              <a:t>времени и ручного </a:t>
            </a:r>
            <a:r>
              <a:rPr lang="ru-RU" b="1" dirty="0" smtClean="0">
                <a:solidFill>
                  <a:schemeClr val="tx2">
                    <a:lumMod val="50000"/>
                  </a:schemeClr>
                </a:solidFill>
              </a:rPr>
              <a:t>труда</a:t>
            </a:r>
            <a:r>
              <a:rPr lang="ru-RU" b="1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ru-RU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buBlip>
                <a:blip r:embed="rId3"/>
              </a:buBlip>
            </a:pPr>
            <a:r>
              <a:rPr lang="ru-RU" b="1" dirty="0" smtClean="0">
                <a:solidFill>
                  <a:schemeClr val="tx2">
                    <a:lumMod val="50000"/>
                  </a:schemeClr>
                </a:solidFill>
              </a:rPr>
              <a:t>Сложности </a:t>
            </a:r>
            <a:r>
              <a:rPr lang="ru-RU" b="1" dirty="0">
                <a:solidFill>
                  <a:schemeClr val="tx2">
                    <a:lumMod val="50000"/>
                  </a:schemeClr>
                </a:solidFill>
              </a:rPr>
              <a:t>интеграции различных </a:t>
            </a:r>
            <a:r>
              <a:rPr lang="ru-RU" b="1" dirty="0" smtClean="0">
                <a:solidFill>
                  <a:schemeClr val="tx2">
                    <a:lumMod val="50000"/>
                  </a:schemeClr>
                </a:solidFill>
              </a:rPr>
              <a:t>устройств.</a:t>
            </a:r>
            <a:endParaRPr lang="ru-RU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buBlip>
                <a:blip r:embed="rId3"/>
              </a:buBlip>
            </a:pPr>
            <a:r>
              <a:rPr lang="ru-RU" b="1" dirty="0" smtClean="0">
                <a:solidFill>
                  <a:schemeClr val="tx2">
                    <a:lumMod val="50000"/>
                  </a:schemeClr>
                </a:solidFill>
              </a:rPr>
              <a:t>Ограниченная </a:t>
            </a:r>
            <a:r>
              <a:rPr lang="ru-RU" b="1" dirty="0">
                <a:solidFill>
                  <a:schemeClr val="tx2">
                    <a:lumMod val="50000"/>
                  </a:schemeClr>
                </a:solidFill>
              </a:rPr>
              <a:t>поддержка и </a:t>
            </a:r>
            <a:r>
              <a:rPr lang="ru-RU" b="1" dirty="0" smtClean="0">
                <a:solidFill>
                  <a:schemeClr val="tx2">
                    <a:lumMod val="50000"/>
                  </a:schemeClr>
                </a:solidFill>
              </a:rPr>
              <a:t>обновления</a:t>
            </a:r>
            <a:r>
              <a:rPr lang="ru-RU" b="1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ru-RU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3318" name="Picture 6">
            <a:extLst>
              <a:ext uri="{FF2B5EF4-FFF2-40B4-BE49-F238E27FC236}">
                <a16:creationId xmlns:a16="http://schemas.microsoft.com/office/drawing/2014/main" id="{95C4BAB7-B2D0-4779-A55E-5BA78B7126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" b="1528"/>
          <a:stretch/>
        </p:blipFill>
        <p:spPr bwMode="auto">
          <a:xfrm>
            <a:off x="7500703" y="0"/>
            <a:ext cx="4691298" cy="6858000"/>
          </a:xfrm>
          <a:prstGeom prst="rect">
            <a:avLst/>
          </a:prstGeom>
          <a:noFill/>
          <a:ln w="508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184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34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A65F5D0-5C43-4ECF-AD3B-AA1B34A68551}"/>
              </a:ext>
            </a:extLst>
          </p:cNvPr>
          <p:cNvSpPr/>
          <p:nvPr/>
        </p:nvSpPr>
        <p:spPr>
          <a:xfrm>
            <a:off x="838200" y="1474998"/>
            <a:ext cx="113910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ru-RU" sz="2400" dirty="0"/>
              <a:t>Быстрая конфигурация системы, за счет удобной архитектуры ядра и библиотеки.</a:t>
            </a:r>
          </a:p>
          <a:p>
            <a:pPr marL="342900" indent="-342900">
              <a:buBlip>
                <a:blip r:embed="rId3"/>
              </a:buBlip>
            </a:pPr>
            <a:r>
              <a:rPr lang="ru-RU" sz="2400" dirty="0"/>
              <a:t>Примеры и идеи для реализации системы.</a:t>
            </a:r>
          </a:p>
          <a:p>
            <a:pPr marL="342900" indent="-342900">
              <a:buBlip>
                <a:blip r:embed="rId3"/>
              </a:buBlip>
            </a:pPr>
            <a:r>
              <a:rPr lang="ru-RU" sz="2400" dirty="0"/>
              <a:t>Подробное техническое руководство.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67CB87B-8C35-45B3-AC26-549F13FAA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" t="1426"/>
          <a:stretch>
            <a:fillRect/>
          </a:stretch>
        </p:blipFill>
        <p:spPr>
          <a:xfrm>
            <a:off x="149169" y="2964873"/>
            <a:ext cx="11885290" cy="3562717"/>
          </a:xfrm>
          <a:custGeom>
            <a:avLst/>
            <a:gdLst>
              <a:gd name="connsiteX0" fmla="*/ 516442 w 10336953"/>
              <a:gd name="connsiteY0" fmla="*/ 0 h 3098590"/>
              <a:gd name="connsiteX1" fmla="*/ 9820511 w 10336953"/>
              <a:gd name="connsiteY1" fmla="*/ 0 h 3098590"/>
              <a:gd name="connsiteX2" fmla="*/ 10336953 w 10336953"/>
              <a:gd name="connsiteY2" fmla="*/ 516442 h 3098590"/>
              <a:gd name="connsiteX3" fmla="*/ 10336953 w 10336953"/>
              <a:gd name="connsiteY3" fmla="*/ 2582148 h 3098590"/>
              <a:gd name="connsiteX4" fmla="*/ 9820511 w 10336953"/>
              <a:gd name="connsiteY4" fmla="*/ 3098590 h 3098590"/>
              <a:gd name="connsiteX5" fmla="*/ 516442 w 10336953"/>
              <a:gd name="connsiteY5" fmla="*/ 3098590 h 3098590"/>
              <a:gd name="connsiteX6" fmla="*/ 0 w 10336953"/>
              <a:gd name="connsiteY6" fmla="*/ 2582148 h 3098590"/>
              <a:gd name="connsiteX7" fmla="*/ 0 w 10336953"/>
              <a:gd name="connsiteY7" fmla="*/ 516442 h 3098590"/>
              <a:gd name="connsiteX8" fmla="*/ 516442 w 10336953"/>
              <a:gd name="connsiteY8" fmla="*/ 0 h 309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36953" h="3098590">
                <a:moveTo>
                  <a:pt x="516442" y="0"/>
                </a:moveTo>
                <a:lnTo>
                  <a:pt x="9820511" y="0"/>
                </a:lnTo>
                <a:cubicBezTo>
                  <a:pt x="10105734" y="0"/>
                  <a:pt x="10336953" y="231219"/>
                  <a:pt x="10336953" y="516442"/>
                </a:cubicBezTo>
                <a:lnTo>
                  <a:pt x="10336953" y="2582148"/>
                </a:lnTo>
                <a:cubicBezTo>
                  <a:pt x="10336953" y="2867371"/>
                  <a:pt x="10105734" y="3098590"/>
                  <a:pt x="9820511" y="3098590"/>
                </a:cubicBezTo>
                <a:lnTo>
                  <a:pt x="516442" y="3098590"/>
                </a:lnTo>
                <a:cubicBezTo>
                  <a:pt x="231219" y="3098590"/>
                  <a:pt x="0" y="2867371"/>
                  <a:pt x="0" y="2582148"/>
                </a:cubicBezTo>
                <a:lnTo>
                  <a:pt x="0" y="516442"/>
                </a:lnTo>
                <a:cubicBezTo>
                  <a:pt x="0" y="231219"/>
                  <a:pt x="231219" y="0"/>
                  <a:pt x="516442" y="0"/>
                </a:cubicBezTo>
                <a:close/>
              </a:path>
            </a:pathLst>
          </a:custGeom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4943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b="1" dirty="0" err="1">
                <a:solidFill>
                  <a:schemeClr val="tx2">
                    <a:lumMod val="50000"/>
                  </a:schemeClr>
                </a:solidFill>
              </a:rPr>
              <a:t>Smart</a:t>
            </a:r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ru-RU" sz="4000" b="1" dirty="0" err="1">
                <a:solidFill>
                  <a:schemeClr val="tx2">
                    <a:lumMod val="50000"/>
                  </a:schemeClr>
                </a:solidFill>
              </a:rPr>
              <a:t>Home</a:t>
            </a:r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ru-RU" sz="4000" b="1" dirty="0" err="1">
                <a:solidFill>
                  <a:schemeClr val="tx2">
                    <a:lumMod val="50000"/>
                  </a:schemeClr>
                </a:solidFill>
              </a:rPr>
              <a:t>Syste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m</a:t>
            </a:r>
            <a:endParaRPr lang="ru-RU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040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29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68D57DC-5A4F-447E-9B7C-5999A6C14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585696"/>
            <a:ext cx="110001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Smart</a:t>
            </a:r>
            <a:r>
              <a:rPr lang="ru-RU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Home System </a:t>
            </a:r>
            <a:r>
              <a:rPr lang="ru-RU" dirty="0"/>
              <a:t>предоставляет инструменты для реализации модульной автоматизированной системы с возможностью быстрого изменения конфигурации.</a:t>
            </a:r>
          </a:p>
          <a:p>
            <a:pPr>
              <a:buBlip>
                <a:blip r:embed="rId3"/>
              </a:buBlip>
            </a:pPr>
            <a:endParaRPr lang="ru-RU" sz="240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0F696DF-FA7A-4D0F-8D60-8B00F3427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144" y="3493698"/>
            <a:ext cx="4765982" cy="3178792"/>
          </a:xfrm>
          <a:custGeom>
            <a:avLst/>
            <a:gdLst>
              <a:gd name="connsiteX0" fmla="*/ 503425 w 4528720"/>
              <a:gd name="connsiteY0" fmla="*/ 0 h 3020544"/>
              <a:gd name="connsiteX1" fmla="*/ 4025296 w 4528720"/>
              <a:gd name="connsiteY1" fmla="*/ 0 h 3020544"/>
              <a:gd name="connsiteX2" fmla="*/ 4126746 w 4528720"/>
              <a:gd name="connsiteY2" fmla="*/ 10227 h 3020544"/>
              <a:gd name="connsiteX3" fmla="*/ 4528720 w 4528720"/>
              <a:gd name="connsiteY3" fmla="*/ 503433 h 3020544"/>
              <a:gd name="connsiteX4" fmla="*/ 4528720 w 4528720"/>
              <a:gd name="connsiteY4" fmla="*/ 2517110 h 3020544"/>
              <a:gd name="connsiteX5" fmla="*/ 4025286 w 4528720"/>
              <a:gd name="connsiteY5" fmla="*/ 3020544 h 3020544"/>
              <a:gd name="connsiteX6" fmla="*/ 503434 w 4528720"/>
              <a:gd name="connsiteY6" fmla="*/ 3020544 h 3020544"/>
              <a:gd name="connsiteX7" fmla="*/ 0 w 4528720"/>
              <a:gd name="connsiteY7" fmla="*/ 2517110 h 3020544"/>
              <a:gd name="connsiteX8" fmla="*/ 0 w 4528720"/>
              <a:gd name="connsiteY8" fmla="*/ 503433 h 3020544"/>
              <a:gd name="connsiteX9" fmla="*/ 401975 w 4528720"/>
              <a:gd name="connsiteY9" fmla="*/ 10227 h 302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28720" h="3020544">
                <a:moveTo>
                  <a:pt x="503425" y="0"/>
                </a:moveTo>
                <a:lnTo>
                  <a:pt x="4025296" y="0"/>
                </a:lnTo>
                <a:lnTo>
                  <a:pt x="4126746" y="10227"/>
                </a:lnTo>
                <a:cubicBezTo>
                  <a:pt x="4356152" y="57170"/>
                  <a:pt x="4528720" y="260149"/>
                  <a:pt x="4528720" y="503433"/>
                </a:cubicBezTo>
                <a:lnTo>
                  <a:pt x="4528720" y="2517110"/>
                </a:lnTo>
                <a:cubicBezTo>
                  <a:pt x="4528720" y="2795149"/>
                  <a:pt x="4303325" y="3020544"/>
                  <a:pt x="4025286" y="3020544"/>
                </a:cubicBezTo>
                <a:lnTo>
                  <a:pt x="503434" y="3020544"/>
                </a:lnTo>
                <a:cubicBezTo>
                  <a:pt x="225395" y="3020544"/>
                  <a:pt x="0" y="2795149"/>
                  <a:pt x="0" y="2517110"/>
                </a:cubicBezTo>
                <a:lnTo>
                  <a:pt x="0" y="503433"/>
                </a:lnTo>
                <a:cubicBezTo>
                  <a:pt x="0" y="260149"/>
                  <a:pt x="172568" y="57170"/>
                  <a:pt x="401975" y="10227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review1st.com/wp-content/uploads/2022/01/FB_SmartThings_Hub_Ecostystem_Cord_001_06121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162509"/>
            <a:ext cx="5960198" cy="3977604"/>
          </a:xfrm>
          <a:custGeom>
            <a:avLst/>
            <a:gdLst>
              <a:gd name="connsiteX0" fmla="*/ 503425 w 4528720"/>
              <a:gd name="connsiteY0" fmla="*/ 0 h 3020544"/>
              <a:gd name="connsiteX1" fmla="*/ 4025296 w 4528720"/>
              <a:gd name="connsiteY1" fmla="*/ 0 h 3020544"/>
              <a:gd name="connsiteX2" fmla="*/ 4126746 w 4528720"/>
              <a:gd name="connsiteY2" fmla="*/ 10227 h 3020544"/>
              <a:gd name="connsiteX3" fmla="*/ 4528720 w 4528720"/>
              <a:gd name="connsiteY3" fmla="*/ 503433 h 3020544"/>
              <a:gd name="connsiteX4" fmla="*/ 4528720 w 4528720"/>
              <a:gd name="connsiteY4" fmla="*/ 2517110 h 3020544"/>
              <a:gd name="connsiteX5" fmla="*/ 4025286 w 4528720"/>
              <a:gd name="connsiteY5" fmla="*/ 3020544 h 3020544"/>
              <a:gd name="connsiteX6" fmla="*/ 503434 w 4528720"/>
              <a:gd name="connsiteY6" fmla="*/ 3020544 h 3020544"/>
              <a:gd name="connsiteX7" fmla="*/ 0 w 4528720"/>
              <a:gd name="connsiteY7" fmla="*/ 2517110 h 3020544"/>
              <a:gd name="connsiteX8" fmla="*/ 0 w 4528720"/>
              <a:gd name="connsiteY8" fmla="*/ 503433 h 3020544"/>
              <a:gd name="connsiteX9" fmla="*/ 401975 w 4528720"/>
              <a:gd name="connsiteY9" fmla="*/ 10227 h 302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28720" h="3020544">
                <a:moveTo>
                  <a:pt x="503425" y="0"/>
                </a:moveTo>
                <a:lnTo>
                  <a:pt x="4025296" y="0"/>
                </a:lnTo>
                <a:lnTo>
                  <a:pt x="4126746" y="10227"/>
                </a:lnTo>
                <a:cubicBezTo>
                  <a:pt x="4356152" y="57170"/>
                  <a:pt x="4528720" y="260149"/>
                  <a:pt x="4528720" y="503433"/>
                </a:cubicBezTo>
                <a:lnTo>
                  <a:pt x="4528720" y="2517110"/>
                </a:lnTo>
                <a:cubicBezTo>
                  <a:pt x="4528720" y="2795149"/>
                  <a:pt x="4303325" y="3020544"/>
                  <a:pt x="4025286" y="3020544"/>
                </a:cubicBezTo>
                <a:lnTo>
                  <a:pt x="503434" y="3020544"/>
                </a:lnTo>
                <a:cubicBezTo>
                  <a:pt x="225395" y="3020544"/>
                  <a:pt x="0" y="2795149"/>
                  <a:pt x="0" y="2517110"/>
                </a:cubicBezTo>
                <a:lnTo>
                  <a:pt x="0" y="503433"/>
                </a:lnTo>
                <a:cubicBezTo>
                  <a:pt x="0" y="260149"/>
                  <a:pt x="172568" y="57170"/>
                  <a:pt x="401975" y="10227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534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1000">
              <a:srgbClr val="9EBED0"/>
            </a:gs>
            <a:gs pos="100000">
              <a:schemeClr val="bg1"/>
            </a:gs>
            <a:gs pos="100000">
              <a:schemeClr val="tx2">
                <a:lumMod val="75000"/>
              </a:schemeClr>
            </a:gs>
            <a:gs pos="0">
              <a:schemeClr val="tx2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CB5C594-2D53-4583-99A0-F7DE434C4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928" y="93948"/>
            <a:ext cx="10515600" cy="1325563"/>
          </a:xfrm>
        </p:spPr>
        <p:txBody>
          <a:bodyPr/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Техническая реализация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E69E41C-E5EF-444F-8EB0-F9308370F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9" r="21253" b="653"/>
          <a:stretch>
            <a:fillRect/>
          </a:stretch>
        </p:blipFill>
        <p:spPr bwMode="auto">
          <a:xfrm>
            <a:off x="7868607" y="328714"/>
            <a:ext cx="3859702" cy="2894777"/>
          </a:xfrm>
          <a:custGeom>
            <a:avLst/>
            <a:gdLst>
              <a:gd name="connsiteX0" fmla="*/ 1677838 w 3355676"/>
              <a:gd name="connsiteY0" fmla="*/ 0 h 2667277"/>
              <a:gd name="connsiteX1" fmla="*/ 3355676 w 3355676"/>
              <a:gd name="connsiteY1" fmla="*/ 1333639 h 2667277"/>
              <a:gd name="connsiteX2" fmla="*/ 1849387 w 3355676"/>
              <a:gd name="connsiteY2" fmla="*/ 2660393 h 2667277"/>
              <a:gd name="connsiteX3" fmla="*/ 1677863 w 3355676"/>
              <a:gd name="connsiteY3" fmla="*/ 2667277 h 2667277"/>
              <a:gd name="connsiteX4" fmla="*/ 1677813 w 3355676"/>
              <a:gd name="connsiteY4" fmla="*/ 2667277 h 2667277"/>
              <a:gd name="connsiteX5" fmla="*/ 1506289 w 3355676"/>
              <a:gd name="connsiteY5" fmla="*/ 2660393 h 2667277"/>
              <a:gd name="connsiteX6" fmla="*/ 0 w 3355676"/>
              <a:gd name="connsiteY6" fmla="*/ 1333639 h 2667277"/>
              <a:gd name="connsiteX7" fmla="*/ 1677838 w 3355676"/>
              <a:gd name="connsiteY7" fmla="*/ 0 h 2667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5676" h="2667277">
                <a:moveTo>
                  <a:pt x="1677838" y="0"/>
                </a:moveTo>
                <a:cubicBezTo>
                  <a:pt x="2604482" y="0"/>
                  <a:pt x="3355676" y="597091"/>
                  <a:pt x="3355676" y="1333639"/>
                </a:cubicBezTo>
                <a:cubicBezTo>
                  <a:pt x="3355676" y="2024153"/>
                  <a:pt x="2695447" y="2592097"/>
                  <a:pt x="1849387" y="2660393"/>
                </a:cubicBezTo>
                <a:lnTo>
                  <a:pt x="1677863" y="2667277"/>
                </a:lnTo>
                <a:lnTo>
                  <a:pt x="1677813" y="2667277"/>
                </a:lnTo>
                <a:lnTo>
                  <a:pt x="1506289" y="2660393"/>
                </a:lnTo>
                <a:cubicBezTo>
                  <a:pt x="660229" y="2592097"/>
                  <a:pt x="0" y="2024153"/>
                  <a:pt x="0" y="1333639"/>
                </a:cubicBezTo>
                <a:cubicBezTo>
                  <a:pt x="0" y="597091"/>
                  <a:pt x="751194" y="0"/>
                  <a:pt x="1677838" y="0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7B3F8C1-1C16-4400-ACEF-AE5AF8BCB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52" t="227" r="9871"/>
          <a:stretch>
            <a:fillRect/>
          </a:stretch>
        </p:blipFill>
        <p:spPr bwMode="auto">
          <a:xfrm>
            <a:off x="7868607" y="3458257"/>
            <a:ext cx="3859702" cy="3067906"/>
          </a:xfrm>
          <a:custGeom>
            <a:avLst/>
            <a:gdLst>
              <a:gd name="connsiteX0" fmla="*/ 1677838 w 3355676"/>
              <a:gd name="connsiteY0" fmla="*/ 0 h 2667277"/>
              <a:gd name="connsiteX1" fmla="*/ 3355676 w 3355676"/>
              <a:gd name="connsiteY1" fmla="*/ 1333639 h 2667277"/>
              <a:gd name="connsiteX2" fmla="*/ 1849387 w 3355676"/>
              <a:gd name="connsiteY2" fmla="*/ 2660393 h 2667277"/>
              <a:gd name="connsiteX3" fmla="*/ 1677863 w 3355676"/>
              <a:gd name="connsiteY3" fmla="*/ 2667277 h 2667277"/>
              <a:gd name="connsiteX4" fmla="*/ 1677813 w 3355676"/>
              <a:gd name="connsiteY4" fmla="*/ 2667277 h 2667277"/>
              <a:gd name="connsiteX5" fmla="*/ 1506289 w 3355676"/>
              <a:gd name="connsiteY5" fmla="*/ 2660393 h 2667277"/>
              <a:gd name="connsiteX6" fmla="*/ 0 w 3355676"/>
              <a:gd name="connsiteY6" fmla="*/ 1333639 h 2667277"/>
              <a:gd name="connsiteX7" fmla="*/ 1677838 w 3355676"/>
              <a:gd name="connsiteY7" fmla="*/ 0 h 2667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5676" h="2667277">
                <a:moveTo>
                  <a:pt x="1677838" y="0"/>
                </a:moveTo>
                <a:cubicBezTo>
                  <a:pt x="2604482" y="0"/>
                  <a:pt x="3355676" y="597091"/>
                  <a:pt x="3355676" y="1333639"/>
                </a:cubicBezTo>
                <a:cubicBezTo>
                  <a:pt x="3355676" y="2024153"/>
                  <a:pt x="2695447" y="2592097"/>
                  <a:pt x="1849387" y="2660393"/>
                </a:cubicBezTo>
                <a:lnTo>
                  <a:pt x="1677863" y="2667277"/>
                </a:lnTo>
                <a:lnTo>
                  <a:pt x="1677813" y="2667277"/>
                </a:lnTo>
                <a:lnTo>
                  <a:pt x="1506289" y="2660393"/>
                </a:lnTo>
                <a:cubicBezTo>
                  <a:pt x="660229" y="2592097"/>
                  <a:pt x="0" y="2024153"/>
                  <a:pt x="0" y="1333639"/>
                </a:cubicBezTo>
                <a:cubicBezTo>
                  <a:pt x="0" y="597091"/>
                  <a:pt x="751194" y="0"/>
                  <a:pt x="1677838" y="0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www.rlocman.ru/i/Image/2011/07/15/atmel-xmega_block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928" y="1576529"/>
            <a:ext cx="5700104" cy="4916341"/>
          </a:xfrm>
          <a:custGeom>
            <a:avLst/>
            <a:gdLst>
              <a:gd name="connsiteX0" fmla="*/ 579345 w 3638550"/>
              <a:gd name="connsiteY0" fmla="*/ 0 h 3633087"/>
              <a:gd name="connsiteX1" fmla="*/ 3059205 w 3638550"/>
              <a:gd name="connsiteY1" fmla="*/ 0 h 3633087"/>
              <a:gd name="connsiteX2" fmla="*/ 3154332 w 3638550"/>
              <a:gd name="connsiteY2" fmla="*/ 9590 h 3633087"/>
              <a:gd name="connsiteX3" fmla="*/ 3626230 w 3638550"/>
              <a:gd name="connsiteY3" fmla="*/ 481488 h 3633087"/>
              <a:gd name="connsiteX4" fmla="*/ 3638550 w 3638550"/>
              <a:gd name="connsiteY4" fmla="*/ 603696 h 3633087"/>
              <a:gd name="connsiteX5" fmla="*/ 3638550 w 3638550"/>
              <a:gd name="connsiteY5" fmla="*/ 3029390 h 3633087"/>
              <a:gd name="connsiteX6" fmla="*/ 3626230 w 3638550"/>
              <a:gd name="connsiteY6" fmla="*/ 3151599 h 3633087"/>
              <a:gd name="connsiteX7" fmla="*/ 3154332 w 3638550"/>
              <a:gd name="connsiteY7" fmla="*/ 3623497 h 3633087"/>
              <a:gd name="connsiteX8" fmla="*/ 3059195 w 3638550"/>
              <a:gd name="connsiteY8" fmla="*/ 3633087 h 3633087"/>
              <a:gd name="connsiteX9" fmla="*/ 579355 w 3638550"/>
              <a:gd name="connsiteY9" fmla="*/ 3633087 h 3633087"/>
              <a:gd name="connsiteX10" fmla="*/ 484218 w 3638550"/>
              <a:gd name="connsiteY10" fmla="*/ 3623497 h 3633087"/>
              <a:gd name="connsiteX11" fmla="*/ 12320 w 3638550"/>
              <a:gd name="connsiteY11" fmla="*/ 3151599 h 3633087"/>
              <a:gd name="connsiteX12" fmla="*/ 0 w 3638550"/>
              <a:gd name="connsiteY12" fmla="*/ 3029390 h 3633087"/>
              <a:gd name="connsiteX13" fmla="*/ 0 w 3638550"/>
              <a:gd name="connsiteY13" fmla="*/ 603696 h 3633087"/>
              <a:gd name="connsiteX14" fmla="*/ 12320 w 3638550"/>
              <a:gd name="connsiteY14" fmla="*/ 481488 h 3633087"/>
              <a:gd name="connsiteX15" fmla="*/ 484218 w 3638550"/>
              <a:gd name="connsiteY15" fmla="*/ 9590 h 363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8550" h="3633087">
                <a:moveTo>
                  <a:pt x="579345" y="0"/>
                </a:moveTo>
                <a:lnTo>
                  <a:pt x="3059205" y="0"/>
                </a:lnTo>
                <a:lnTo>
                  <a:pt x="3154332" y="9590"/>
                </a:lnTo>
                <a:cubicBezTo>
                  <a:pt x="3391198" y="58060"/>
                  <a:pt x="3577761" y="244622"/>
                  <a:pt x="3626230" y="481488"/>
                </a:cubicBezTo>
                <a:lnTo>
                  <a:pt x="3638550" y="603696"/>
                </a:lnTo>
                <a:lnTo>
                  <a:pt x="3638550" y="3029390"/>
                </a:lnTo>
                <a:lnTo>
                  <a:pt x="3626230" y="3151599"/>
                </a:lnTo>
                <a:cubicBezTo>
                  <a:pt x="3577761" y="3388464"/>
                  <a:pt x="3391198" y="3575027"/>
                  <a:pt x="3154332" y="3623497"/>
                </a:cubicBezTo>
                <a:lnTo>
                  <a:pt x="3059195" y="3633087"/>
                </a:lnTo>
                <a:lnTo>
                  <a:pt x="579355" y="3633087"/>
                </a:lnTo>
                <a:lnTo>
                  <a:pt x="484218" y="3623497"/>
                </a:lnTo>
                <a:cubicBezTo>
                  <a:pt x="247352" y="3575027"/>
                  <a:pt x="60790" y="3388464"/>
                  <a:pt x="12320" y="3151599"/>
                </a:cubicBezTo>
                <a:lnTo>
                  <a:pt x="0" y="3029390"/>
                </a:lnTo>
                <a:lnTo>
                  <a:pt x="0" y="603696"/>
                </a:lnTo>
                <a:lnTo>
                  <a:pt x="12320" y="481488"/>
                </a:lnTo>
                <a:cubicBezTo>
                  <a:pt x="60790" y="244622"/>
                  <a:pt x="247352" y="58060"/>
                  <a:pt x="484218" y="9590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303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rgbClr val="9EBED0"/>
            </a:gs>
            <a:gs pos="100000">
              <a:schemeClr val="bg1"/>
            </a:gs>
            <a:gs pos="100000">
              <a:schemeClr val="tx2">
                <a:lumMod val="75000"/>
              </a:schemeClr>
            </a:gs>
            <a:gs pos="0">
              <a:schemeClr val="tx2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Объект 37">
            <a:extLst>
              <a:ext uri="{FF2B5EF4-FFF2-40B4-BE49-F238E27FC236}">
                <a16:creationId xmlns:a16="http://schemas.microsoft.com/office/drawing/2014/main" id="{B8AA23EE-74FC-4730-A2D9-9E3CAEDE56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48723" y="3380230"/>
            <a:ext cx="3076478" cy="3076476"/>
          </a:xfrm>
          <a:custGeom>
            <a:avLst/>
            <a:gdLst>
              <a:gd name="connsiteX0" fmla="*/ 1762397 w 3524794"/>
              <a:gd name="connsiteY0" fmla="*/ 0 h 3524794"/>
              <a:gd name="connsiteX1" fmla="*/ 3524794 w 3524794"/>
              <a:gd name="connsiteY1" fmla="*/ 1762397 h 3524794"/>
              <a:gd name="connsiteX2" fmla="*/ 1762397 w 3524794"/>
              <a:gd name="connsiteY2" fmla="*/ 3524794 h 3524794"/>
              <a:gd name="connsiteX3" fmla="*/ 0 w 3524794"/>
              <a:gd name="connsiteY3" fmla="*/ 1762397 h 3524794"/>
              <a:gd name="connsiteX4" fmla="*/ 1762397 w 3524794"/>
              <a:gd name="connsiteY4" fmla="*/ 0 h 352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794" h="3524794">
                <a:moveTo>
                  <a:pt x="1762397" y="0"/>
                </a:moveTo>
                <a:cubicBezTo>
                  <a:pt x="2735742" y="0"/>
                  <a:pt x="3524794" y="789052"/>
                  <a:pt x="3524794" y="1762397"/>
                </a:cubicBezTo>
                <a:cubicBezTo>
                  <a:pt x="3524794" y="2735742"/>
                  <a:pt x="2735742" y="3524794"/>
                  <a:pt x="1762397" y="3524794"/>
                </a:cubicBezTo>
                <a:cubicBezTo>
                  <a:pt x="789052" y="3524794"/>
                  <a:pt x="0" y="2735742"/>
                  <a:pt x="0" y="1762397"/>
                </a:cubicBezTo>
                <a:cubicBezTo>
                  <a:pt x="0" y="789052"/>
                  <a:pt x="789052" y="0"/>
                  <a:pt x="1762397" y="0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88C7DE3A-372E-414D-A637-77EB6C7F9E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606" t="6089" r="17606" b="6089"/>
          <a:stretch>
            <a:fillRect/>
          </a:stretch>
        </p:blipFill>
        <p:spPr>
          <a:xfrm>
            <a:off x="1066801" y="3380229"/>
            <a:ext cx="3076478" cy="3076476"/>
          </a:xfrm>
          <a:custGeom>
            <a:avLst/>
            <a:gdLst>
              <a:gd name="connsiteX0" fmla="*/ 1762397 w 3524794"/>
              <a:gd name="connsiteY0" fmla="*/ 0 h 3524794"/>
              <a:gd name="connsiteX1" fmla="*/ 3524794 w 3524794"/>
              <a:gd name="connsiteY1" fmla="*/ 1762397 h 3524794"/>
              <a:gd name="connsiteX2" fmla="*/ 1762397 w 3524794"/>
              <a:gd name="connsiteY2" fmla="*/ 3524794 h 3524794"/>
              <a:gd name="connsiteX3" fmla="*/ 0 w 3524794"/>
              <a:gd name="connsiteY3" fmla="*/ 1762397 h 3524794"/>
              <a:gd name="connsiteX4" fmla="*/ 1762397 w 3524794"/>
              <a:gd name="connsiteY4" fmla="*/ 0 h 352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794" h="3524794">
                <a:moveTo>
                  <a:pt x="1762397" y="0"/>
                </a:moveTo>
                <a:cubicBezTo>
                  <a:pt x="2735742" y="0"/>
                  <a:pt x="3524794" y="789052"/>
                  <a:pt x="3524794" y="1762397"/>
                </a:cubicBezTo>
                <a:cubicBezTo>
                  <a:pt x="3524794" y="2735742"/>
                  <a:pt x="2735742" y="3524794"/>
                  <a:pt x="1762397" y="3524794"/>
                </a:cubicBezTo>
                <a:cubicBezTo>
                  <a:pt x="789052" y="3524794"/>
                  <a:pt x="0" y="2735742"/>
                  <a:pt x="0" y="1762397"/>
                </a:cubicBezTo>
                <a:cubicBezTo>
                  <a:pt x="0" y="789052"/>
                  <a:pt x="789052" y="0"/>
                  <a:pt x="1762397" y="0"/>
                </a:cubicBezTo>
                <a:close/>
              </a:path>
            </a:pathLst>
          </a:custGeom>
          <a:ln w="50800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65EF2608-8A56-44B1-BD21-558A1107F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" t="1599" r="6867" b="1599"/>
          <a:stretch>
            <a:fillRect/>
          </a:stretch>
        </p:blipFill>
        <p:spPr bwMode="auto">
          <a:xfrm>
            <a:off x="4557761" y="3380230"/>
            <a:ext cx="3076478" cy="3076476"/>
          </a:xfrm>
          <a:custGeom>
            <a:avLst/>
            <a:gdLst>
              <a:gd name="connsiteX0" fmla="*/ 1762397 w 3524794"/>
              <a:gd name="connsiteY0" fmla="*/ 0 h 3524794"/>
              <a:gd name="connsiteX1" fmla="*/ 3524794 w 3524794"/>
              <a:gd name="connsiteY1" fmla="*/ 1762397 h 3524794"/>
              <a:gd name="connsiteX2" fmla="*/ 1762397 w 3524794"/>
              <a:gd name="connsiteY2" fmla="*/ 3524794 h 3524794"/>
              <a:gd name="connsiteX3" fmla="*/ 0 w 3524794"/>
              <a:gd name="connsiteY3" fmla="*/ 1762397 h 3524794"/>
              <a:gd name="connsiteX4" fmla="*/ 1762397 w 3524794"/>
              <a:gd name="connsiteY4" fmla="*/ 0 h 352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794" h="3524794">
                <a:moveTo>
                  <a:pt x="1762397" y="0"/>
                </a:moveTo>
                <a:cubicBezTo>
                  <a:pt x="2735742" y="0"/>
                  <a:pt x="3524794" y="789052"/>
                  <a:pt x="3524794" y="1762397"/>
                </a:cubicBezTo>
                <a:cubicBezTo>
                  <a:pt x="3524794" y="2735742"/>
                  <a:pt x="2735742" y="3524794"/>
                  <a:pt x="1762397" y="3524794"/>
                </a:cubicBezTo>
                <a:cubicBezTo>
                  <a:pt x="789052" y="3524794"/>
                  <a:pt x="0" y="2735742"/>
                  <a:pt x="0" y="1762397"/>
                </a:cubicBezTo>
                <a:cubicBezTo>
                  <a:pt x="0" y="789052"/>
                  <a:pt x="789052" y="0"/>
                  <a:pt x="1762397" y="0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Объект 2">
            <a:extLst>
              <a:ext uri="{FF2B5EF4-FFF2-40B4-BE49-F238E27FC236}">
                <a16:creationId xmlns:a16="http://schemas.microsoft.com/office/drawing/2014/main" id="{612B4F9A-9ED4-4AAD-ABCC-EF2E61B35319}"/>
              </a:ext>
            </a:extLst>
          </p:cNvPr>
          <p:cNvSpPr txBox="1">
            <a:spLocks/>
          </p:cNvSpPr>
          <p:nvPr/>
        </p:nvSpPr>
        <p:spPr>
          <a:xfrm>
            <a:off x="940142" y="1600199"/>
            <a:ext cx="3329796" cy="1828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ATmega328P</a:t>
            </a:r>
            <a:endParaRPr lang="ru-RU" dirty="0"/>
          </a:p>
          <a:p>
            <a:pPr marL="0" indent="0">
              <a:buNone/>
            </a:pPr>
            <a:r>
              <a:rPr lang="ru-RU" sz="2000" dirty="0"/>
              <a:t>Имеет набор интерфейсов для эффективного управления нагрузкой.</a:t>
            </a:r>
          </a:p>
        </p:txBody>
      </p:sp>
      <p:sp>
        <p:nvSpPr>
          <p:cNvPr id="43" name="Объект 2">
            <a:extLst>
              <a:ext uri="{FF2B5EF4-FFF2-40B4-BE49-F238E27FC236}">
                <a16:creationId xmlns:a16="http://schemas.microsoft.com/office/drawing/2014/main" id="{1C5AB0F2-D0BA-47CE-B702-61CA723E8496}"/>
              </a:ext>
            </a:extLst>
          </p:cNvPr>
          <p:cNvSpPr txBox="1">
            <a:spLocks/>
          </p:cNvSpPr>
          <p:nvPr/>
        </p:nvSpPr>
        <p:spPr>
          <a:xfrm>
            <a:off x="4431102" y="1600199"/>
            <a:ext cx="3329796" cy="1828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/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ESP8266</a:t>
            </a:r>
          </a:p>
          <a:p>
            <a:r>
              <a:rPr lang="ru-RU" sz="2000" dirty="0"/>
              <a:t>С </a:t>
            </a:r>
            <a:r>
              <a:rPr lang="en-US" sz="2000" dirty="0" err="1"/>
              <a:t>WiFi</a:t>
            </a:r>
            <a:r>
              <a:rPr lang="ru-RU" sz="2000" dirty="0"/>
              <a:t> на борту отлично подходит для управления модулем.</a:t>
            </a:r>
            <a:endParaRPr lang="en-US" sz="2000" dirty="0"/>
          </a:p>
          <a:p>
            <a:endParaRPr lang="ru-RU" dirty="0"/>
          </a:p>
        </p:txBody>
      </p:sp>
      <p:sp>
        <p:nvSpPr>
          <p:cNvPr id="44" name="Объект 2">
            <a:extLst>
              <a:ext uri="{FF2B5EF4-FFF2-40B4-BE49-F238E27FC236}">
                <a16:creationId xmlns:a16="http://schemas.microsoft.com/office/drawing/2014/main" id="{D9BF6BA2-8900-4F1A-91C8-F28E7E4A243E}"/>
              </a:ext>
            </a:extLst>
          </p:cNvPr>
          <p:cNvSpPr txBox="1">
            <a:spLocks/>
          </p:cNvSpPr>
          <p:nvPr/>
        </p:nvSpPr>
        <p:spPr>
          <a:xfrm>
            <a:off x="7922063" y="1600198"/>
            <a:ext cx="3329796" cy="1828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ESP32</a:t>
            </a:r>
          </a:p>
          <a:p>
            <a:pPr marL="0" indent="0">
              <a:buNone/>
            </a:pPr>
            <a:r>
              <a:rPr lang="ru-RU" sz="2000" dirty="0"/>
              <a:t>Двухъядерный процессор и хороший объем памяти — идеальное решение для сервера.</a:t>
            </a:r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0BACBA18-5B30-4E62-B3BD-9610A7414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3223"/>
            <a:ext cx="10515600" cy="1325563"/>
          </a:xfrm>
        </p:spPr>
        <p:txBody>
          <a:bodyPr/>
          <a:lstStyle/>
          <a:p>
            <a:pPr algn="ctr"/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Используемые микроконтроллеры</a:t>
            </a:r>
          </a:p>
        </p:txBody>
      </p:sp>
    </p:spTree>
    <p:extLst>
      <p:ext uri="{BB962C8B-B14F-4D97-AF65-F5344CB8AC3E}">
        <p14:creationId xmlns:p14="http://schemas.microsoft.com/office/powerpoint/2010/main" val="21918565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SHStheme">
      <a:dk1>
        <a:srgbClr val="000C13"/>
      </a:dk1>
      <a:lt1>
        <a:srgbClr val="CDECFE"/>
      </a:lt1>
      <a:dk2>
        <a:srgbClr val="005F73"/>
      </a:dk2>
      <a:lt2>
        <a:srgbClr val="E9D8A6"/>
      </a:lt2>
      <a:accent1>
        <a:srgbClr val="0A9396"/>
      </a:accent1>
      <a:accent2>
        <a:srgbClr val="ED7D31"/>
      </a:accent2>
      <a:accent3>
        <a:srgbClr val="ABBE40"/>
      </a:accent3>
      <a:accent4>
        <a:srgbClr val="78B91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4214</TotalTime>
  <Words>515</Words>
  <Application>Microsoft Office PowerPoint</Application>
  <PresentationFormat>Широкоэкранный</PresentationFormat>
  <Paragraphs>84</Paragraphs>
  <Slides>25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Franklin Gothic Book</vt:lpstr>
      <vt:lpstr>Office Theme</vt:lpstr>
      <vt:lpstr>Smart Home System</vt:lpstr>
      <vt:lpstr>Роль систем автоматизации в современном мире</vt:lpstr>
      <vt:lpstr>Перспективы умного дома </vt:lpstr>
      <vt:lpstr>Проблемы промышленных решений</vt:lpstr>
      <vt:lpstr>Проблемы самостоятельного конструирования</vt:lpstr>
      <vt:lpstr>Smart Home System</vt:lpstr>
      <vt:lpstr>Презентация PowerPoint</vt:lpstr>
      <vt:lpstr>Техническая реализация</vt:lpstr>
      <vt:lpstr>Используемые микроконтроллеры</vt:lpstr>
      <vt:lpstr>Презентация PowerPoint</vt:lpstr>
      <vt:lpstr>Презентация PowerPoint</vt:lpstr>
      <vt:lpstr>Презентация PowerPoint</vt:lpstr>
      <vt:lpstr>Презентация PowerPoint</vt:lpstr>
      <vt:lpstr>Пример системы модулей</vt:lpstr>
      <vt:lpstr>Программная реализация</vt:lpstr>
      <vt:lpstr>Core</vt:lpstr>
      <vt:lpstr>Library</vt:lpstr>
      <vt:lpstr>Взаимодействие с пользователем</vt:lpstr>
      <vt:lpstr>Минимизация вмешательства пользователя</vt:lpstr>
      <vt:lpstr>Neural Net</vt:lpstr>
      <vt:lpstr>Применение Neural Net</vt:lpstr>
      <vt:lpstr>Advanced Neural Net</vt:lpstr>
      <vt:lpstr>Заключение</vt:lpstr>
      <vt:lpstr>Презентация PowerPoint</vt:lpstr>
      <vt:lpstr>Контакты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Home System</dc:title>
  <dc:creator>Даниил Рязанов</dc:creator>
  <cp:lastModifiedBy>inform</cp:lastModifiedBy>
  <cp:revision>52</cp:revision>
  <dcterms:created xsi:type="dcterms:W3CDTF">2024-02-09T15:19:55Z</dcterms:created>
  <dcterms:modified xsi:type="dcterms:W3CDTF">2024-03-05T10:34:26Z</dcterms:modified>
</cp:coreProperties>
</file>